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7AB8BAAB" w14:textId="77777777" w:rsidR="0092193C" w:rsidRPr="00484298" w:rsidRDefault="0092193C" w:rsidP="0092193C">
      <w:pPr>
        <w:spacing w:before="120"/>
        <w:ind w:left="567" w:hanging="23"/>
        <w:jc w:val="center"/>
        <w:rPr>
          <w:rFonts w:cs="Arial"/>
          <w:b/>
          <w:lang w:val="en-US"/>
        </w:rPr>
      </w:pPr>
    </w:p>
    <w:p w14:paraId="1BDE2CDB" w14:textId="77777777" w:rsidR="0092193C" w:rsidRPr="00484298" w:rsidRDefault="0092193C" w:rsidP="0092193C">
      <w:pPr>
        <w:spacing w:before="120"/>
        <w:ind w:left="567" w:hanging="23"/>
        <w:jc w:val="center"/>
        <w:rPr>
          <w:rFonts w:cs="Arial"/>
          <w:b/>
          <w:lang w:val="en-US"/>
        </w:rPr>
      </w:pPr>
    </w:p>
    <w:p w14:paraId="356B956A" w14:textId="08FF050F" w:rsidR="006522C2" w:rsidRPr="00484298" w:rsidRDefault="006522C2" w:rsidP="0092193C">
      <w:pPr>
        <w:spacing w:before="120"/>
        <w:ind w:left="567" w:hanging="23"/>
        <w:jc w:val="center"/>
        <w:rPr>
          <w:rFonts w:cs="Arial"/>
          <w:b/>
          <w:lang w:val="en-US"/>
        </w:rPr>
      </w:pPr>
      <w:r w:rsidRPr="00484298">
        <w:rPr>
          <w:rFonts w:cs="Arial"/>
          <w:b/>
          <w:lang w:val="en-US"/>
        </w:rPr>
        <w:t>CALL FOR PARTNERSHIPS (CFP)</w:t>
      </w:r>
    </w:p>
    <w:p w14:paraId="7B4FE4C3" w14:textId="3A71B4F1" w:rsidR="006522C2" w:rsidRPr="00484298" w:rsidRDefault="006522C2" w:rsidP="0092193C">
      <w:pPr>
        <w:spacing w:before="120"/>
        <w:ind w:left="851" w:hanging="567"/>
        <w:jc w:val="center"/>
        <w:rPr>
          <w:rFonts w:cs="Arial"/>
          <w:b/>
          <w:lang w:val="en-US"/>
        </w:rPr>
      </w:pPr>
      <w:r w:rsidRPr="00484298">
        <w:rPr>
          <w:rFonts w:cs="Arial"/>
          <w:b/>
          <w:lang w:val="en-US"/>
        </w:rPr>
        <w:t>from</w:t>
      </w:r>
    </w:p>
    <w:p w14:paraId="43080433" w14:textId="449E5486" w:rsidR="00787947" w:rsidRPr="00484298" w:rsidRDefault="006522C2" w:rsidP="0092193C">
      <w:pPr>
        <w:spacing w:before="120"/>
        <w:ind w:left="1441" w:hanging="1157"/>
        <w:jc w:val="center"/>
        <w:rPr>
          <w:rFonts w:cs="Arial"/>
          <w:b/>
          <w:lang w:val="en-US"/>
        </w:rPr>
      </w:pPr>
      <w:r w:rsidRPr="00484298">
        <w:rPr>
          <w:rFonts w:cs="Arial"/>
          <w:b/>
          <w:lang w:val="en-US"/>
        </w:rPr>
        <w:t xml:space="preserve">Not-for-Profit </w:t>
      </w:r>
      <w:r w:rsidR="006953EC" w:rsidRPr="00484298">
        <w:rPr>
          <w:rFonts w:cs="Arial"/>
          <w:b/>
          <w:lang w:val="en-US"/>
        </w:rPr>
        <w:t>Institutions</w:t>
      </w:r>
    </w:p>
    <w:p w14:paraId="25960001" w14:textId="70146774" w:rsidR="006522C2" w:rsidRPr="00110CA8" w:rsidRDefault="00110CA8" w:rsidP="00110CA8">
      <w:pPr>
        <w:jc w:val="center"/>
        <w:rPr>
          <w:rFonts w:cs="Arial"/>
          <w:b/>
          <w:bCs/>
          <w:color w:val="FF0000"/>
          <w:szCs w:val="22"/>
          <w:lang w:val="en-US"/>
        </w:rPr>
      </w:pPr>
      <w:r w:rsidRPr="00110CA8">
        <w:rPr>
          <w:rFonts w:cs="Arial"/>
          <w:b/>
          <w:bCs/>
          <w:color w:val="FF0000"/>
          <w:szCs w:val="22"/>
          <w:lang w:val="en-US"/>
        </w:rPr>
        <w:t>Re-Advertisement</w:t>
      </w:r>
    </w:p>
    <w:p w14:paraId="068AFA49" w14:textId="7FC22B71" w:rsidR="00561924" w:rsidRPr="00484298" w:rsidRDefault="00561924" w:rsidP="0092193C">
      <w:pPr>
        <w:ind w:left="1440" w:hanging="1156"/>
        <w:jc w:val="center"/>
        <w:rPr>
          <w:rFonts w:cs="Arial"/>
          <w:b/>
          <w:bCs/>
          <w:color w:val="FF0000"/>
          <w:szCs w:val="22"/>
          <w:lang w:val="en-US"/>
        </w:rPr>
      </w:pPr>
      <w:r w:rsidRPr="00484298">
        <w:rPr>
          <w:rFonts w:cs="Arial"/>
          <w:b/>
          <w:bCs/>
          <w:color w:val="FF0000"/>
          <w:szCs w:val="22"/>
          <w:lang w:val="en-US"/>
        </w:rPr>
        <w:t xml:space="preserve">Ref: </w:t>
      </w:r>
      <w:sdt>
        <w:sdtPr>
          <w:rPr>
            <w:rFonts w:cs="Arial"/>
            <w:b/>
            <w:bCs/>
            <w:i/>
            <w:color w:val="FF0000"/>
            <w:szCs w:val="22"/>
            <w:lang w:val="en-US"/>
          </w:rPr>
          <w:id w:val="993683423"/>
          <w:placeholder>
            <w:docPart w:val="DefaultPlaceholder_-1854013440"/>
          </w:placeholder>
        </w:sdtPr>
        <w:sdtContent>
          <w:r w:rsidR="00241A13" w:rsidRPr="00484298">
            <w:rPr>
              <w:b/>
              <w:bCs/>
              <w:color w:val="FF0000"/>
              <w:lang w:val="en-US"/>
            </w:rPr>
            <w:t>IRQ/CFP/2</w:t>
          </w:r>
          <w:r w:rsidR="00B03C31" w:rsidRPr="00484298">
            <w:rPr>
              <w:b/>
              <w:bCs/>
              <w:color w:val="FF0000"/>
              <w:lang w:val="en-US"/>
            </w:rPr>
            <w:t>4</w:t>
          </w:r>
          <w:r w:rsidR="00241A13" w:rsidRPr="00484298">
            <w:rPr>
              <w:b/>
              <w:bCs/>
              <w:color w:val="FF0000"/>
              <w:lang w:val="en-US"/>
            </w:rPr>
            <w:t>/</w:t>
          </w:r>
          <w:r w:rsidR="00513957">
            <w:rPr>
              <w:b/>
              <w:bCs/>
              <w:color w:val="FF0000"/>
              <w:lang w:val="en-US"/>
            </w:rPr>
            <w:t>46</w:t>
          </w:r>
        </w:sdtContent>
      </w:sdt>
    </w:p>
    <w:p w14:paraId="1CB086C8" w14:textId="77777777" w:rsidR="00561924" w:rsidRPr="00484298" w:rsidRDefault="00561924" w:rsidP="0092193C">
      <w:pPr>
        <w:spacing w:after="600"/>
        <w:ind w:left="1441" w:hanging="1157"/>
        <w:jc w:val="center"/>
        <w:rPr>
          <w:rFonts w:cs="Arial"/>
          <w:b/>
          <w:bCs/>
          <w:szCs w:val="22"/>
          <w:lang w:val="en-US"/>
        </w:rPr>
      </w:pPr>
      <w:r w:rsidRPr="00484298">
        <w:rPr>
          <w:rFonts w:eastAsia="Arial Unicode MS" w:cs="Arial"/>
          <w:szCs w:val="22"/>
          <w:lang w:val="en-US"/>
        </w:rPr>
        <w:t>(Please quote this UNESCO reference in all correspondence)</w:t>
      </w:r>
    </w:p>
    <w:p w14:paraId="3B2F6C57" w14:textId="4F803FC8" w:rsidR="00787947" w:rsidRPr="00484298" w:rsidRDefault="00787947" w:rsidP="00787947">
      <w:pPr>
        <w:ind w:left="1440" w:hanging="22"/>
        <w:jc w:val="right"/>
        <w:rPr>
          <w:rFonts w:cs="Arial"/>
          <w:b/>
          <w:bCs/>
          <w:szCs w:val="22"/>
          <w:lang w:val="en-US"/>
        </w:rPr>
      </w:pPr>
      <w:r w:rsidRPr="00484298">
        <w:rPr>
          <w:rFonts w:cs="Arial"/>
          <w:szCs w:val="22"/>
          <w:lang w:val="en-US"/>
        </w:rPr>
        <w:t xml:space="preserve">Date </w:t>
      </w:r>
      <w:r w:rsidR="0005207F" w:rsidRPr="0005207F">
        <w:rPr>
          <w:rFonts w:cs="Arial"/>
          <w:szCs w:val="22"/>
          <w:highlight w:val="yellow"/>
          <w:lang w:val="en-US"/>
        </w:rPr>
        <w:t>July 0</w:t>
      </w:r>
      <w:r w:rsidR="00110CA8">
        <w:rPr>
          <w:rFonts w:cs="Arial"/>
          <w:szCs w:val="22"/>
          <w:highlight w:val="yellow"/>
          <w:lang w:val="en-US"/>
        </w:rPr>
        <w:t>4</w:t>
      </w:r>
      <w:r w:rsidR="00191E66" w:rsidRPr="0005207F">
        <w:rPr>
          <w:rFonts w:cs="Arial"/>
          <w:szCs w:val="22"/>
          <w:highlight w:val="yellow"/>
          <w:lang w:val="en-US"/>
        </w:rPr>
        <w:t>, 2024</w:t>
      </w:r>
    </w:p>
    <w:p w14:paraId="255C1C99" w14:textId="2914691C" w:rsidR="006522C2" w:rsidRPr="00484298" w:rsidRDefault="006522C2" w:rsidP="00A90BE7">
      <w:pPr>
        <w:pStyle w:val="TOC1"/>
      </w:pPr>
      <w:r w:rsidRPr="00484298">
        <w:t xml:space="preserve">Closing date: </w:t>
      </w:r>
      <w:sdt>
        <w:sdtPr>
          <w:id w:val="-1431276120"/>
          <w:placeholder>
            <w:docPart w:val="DefaultPlaceholder_-1854013440"/>
          </w:placeholder>
        </w:sdtPr>
        <w:sdtContent>
          <w:r w:rsidR="004A07BD">
            <w:rPr>
              <w:highlight w:val="yellow"/>
            </w:rPr>
            <w:t>August 4</w:t>
          </w:r>
          <w:r w:rsidR="00191E66" w:rsidRPr="0005207F">
            <w:rPr>
              <w:highlight w:val="yellow"/>
            </w:rPr>
            <w:t>, 2024</w:t>
          </w:r>
        </w:sdtContent>
      </w:sdt>
      <w:r w:rsidRPr="00484298">
        <w:t xml:space="preserve"> (</w:t>
      </w:r>
      <w:sdt>
        <w:sdtPr>
          <w:id w:val="-451709608"/>
          <w:placeholder>
            <w:docPart w:val="DefaultPlaceholder_-1854013440"/>
          </w:placeholder>
        </w:sdtPr>
        <w:sdtContent>
          <w:r w:rsidR="00CC6243" w:rsidRPr="00484298">
            <w:t>18</w:t>
          </w:r>
          <w:r w:rsidRPr="00484298">
            <w:t>:</w:t>
          </w:r>
          <w:r w:rsidR="00CC6243" w:rsidRPr="00484298">
            <w:t>00</w:t>
          </w:r>
        </w:sdtContent>
      </w:sdt>
      <w:r w:rsidR="00BF4662" w:rsidRPr="00484298">
        <w:t xml:space="preserve"> </w:t>
      </w:r>
      <w:sdt>
        <w:sdtPr>
          <w:id w:val="1484207411"/>
          <w:placeholder>
            <w:docPart w:val="DefaultPlaceholder_-1854013440"/>
          </w:placeholder>
        </w:sdtPr>
        <w:sdtContent>
          <w:r w:rsidR="00BF4662" w:rsidRPr="00484298">
            <w:t>[</w:t>
          </w:r>
          <w:r w:rsidR="00CC6243" w:rsidRPr="00484298">
            <w:t>Baghdad Time</w:t>
          </w:r>
          <w:r w:rsidR="00BF4662" w:rsidRPr="00484298">
            <w:t>]</w:t>
          </w:r>
        </w:sdtContent>
      </w:sdt>
      <w:r w:rsidRPr="00484298">
        <w:t>)</w:t>
      </w:r>
    </w:p>
    <w:p w14:paraId="59C1EF00" w14:textId="091D7020" w:rsidR="006522C2" w:rsidRPr="00484298" w:rsidRDefault="006522C2" w:rsidP="00A90BE7">
      <w:pPr>
        <w:pStyle w:val="TOC1"/>
      </w:pPr>
      <w:r w:rsidRPr="00484298">
        <w:t xml:space="preserve">Submission via email to: </w:t>
      </w:r>
      <w:sdt>
        <w:sdtPr>
          <w:id w:val="1672141559"/>
          <w:placeholder>
            <w:docPart w:val="DefaultPlaceholder_-1854013440"/>
          </w:placeholder>
        </w:sdtPr>
        <w:sdtContent>
          <w:r w:rsidR="003855F8" w:rsidRPr="00484298">
            <w:t>[confidential/not personal email address</w:t>
          </w:r>
          <w:r w:rsidR="00BF4662" w:rsidRPr="00484298">
            <w:t>]</w:t>
          </w:r>
          <w:r w:rsidRPr="00484298">
            <w:t xml:space="preserve"> </w:t>
          </w:r>
          <w:sdt>
            <w:sdtPr>
              <w:id w:val="-881403291"/>
              <w:placeholder>
                <w:docPart w:val="5917C14B762A43DCB79E9CAE1F7614A5"/>
              </w:placeholder>
            </w:sdtPr>
            <w:sdtContent>
              <w:hyperlink r:id="rId13" w:history="1">
                <w:r w:rsidR="00AC0CB0" w:rsidRPr="00484298">
                  <w:rPr>
                    <w:rStyle w:val="Hyperlink"/>
                  </w:rPr>
                  <w:t>baghdad.proc@unesco.org</w:t>
                </w:r>
              </w:hyperlink>
              <w:r w:rsidR="00AC0CB0" w:rsidRPr="00484298">
                <w:t xml:space="preserve"> </w:t>
              </w:r>
            </w:sdtContent>
          </w:sdt>
        </w:sdtContent>
      </w:sdt>
    </w:p>
    <w:p w14:paraId="2B297E31" w14:textId="3C5F61BB" w:rsidR="006B1C55" w:rsidRPr="00433199" w:rsidRDefault="006B1C55" w:rsidP="0005207F">
      <w:pPr>
        <w:pStyle w:val="TOC1"/>
      </w:pPr>
      <w:r w:rsidRPr="00433199">
        <w:t xml:space="preserve">Inquiries via email to: </w:t>
      </w:r>
      <w:sdt>
        <w:sdtPr>
          <w:rPr>
            <w:u w:val="single"/>
          </w:rPr>
          <w:id w:val="-744187766"/>
          <w:placeholder>
            <w:docPart w:val="1DE598B3A45A475587D4A4F2A5568D22"/>
          </w:placeholder>
        </w:sdtPr>
        <w:sdtContent>
          <w:hyperlink r:id="rId14" w:history="1">
            <w:r w:rsidR="00BC5777" w:rsidRPr="00BC5777">
              <w:rPr>
                <w:rStyle w:val="Hyperlink"/>
              </w:rPr>
              <w:t>j.sorosh@unesco.org</w:t>
            </w:r>
          </w:hyperlink>
        </w:sdtContent>
      </w:sdt>
      <w:r w:rsidRPr="00433199">
        <w:t xml:space="preserve"> </w:t>
      </w:r>
      <w:r w:rsidR="0005207F">
        <w:t xml:space="preserve">and </w:t>
      </w:r>
      <w:hyperlink r:id="rId15" w:history="1">
        <w:r w:rsidR="0005207F" w:rsidRPr="0005207F">
          <w:rPr>
            <w:rStyle w:val="Hyperlink"/>
            <w:highlight w:val="yellow"/>
          </w:rPr>
          <w:t>m.nouri@unesco.org</w:t>
        </w:r>
      </w:hyperlink>
      <w:r w:rsidR="0005207F">
        <w:t xml:space="preserve"> </w:t>
      </w:r>
      <w:r w:rsidRPr="00433199">
        <w:t>(technical aspects)</w:t>
      </w:r>
    </w:p>
    <w:p w14:paraId="71DADCAA" w14:textId="13E37D72" w:rsidR="006B1C55" w:rsidRPr="00433199" w:rsidRDefault="00000000" w:rsidP="00A90BE7">
      <w:pPr>
        <w:pStyle w:val="TOC1"/>
      </w:pPr>
      <w:sdt>
        <w:sdtPr>
          <w:id w:val="351530194"/>
          <w:placeholder>
            <w:docPart w:val="1DE598B3A45A475587D4A4F2A5568D22"/>
          </w:placeholder>
        </w:sdtPr>
        <w:sdtContent>
          <w:r w:rsidR="006B1C55">
            <w:rPr>
              <w:color w:val="0000FF"/>
              <w:u w:val="single"/>
            </w:rPr>
            <w:t>Am.izzat</w:t>
          </w:r>
          <w:r w:rsidR="006B1C55" w:rsidRPr="00484711">
            <w:rPr>
              <w:color w:val="0000FF"/>
              <w:u w:val="single"/>
            </w:rPr>
            <w:t>@unesco.org</w:t>
          </w:r>
          <w:r w:rsidR="006B1C55" w:rsidRPr="00484711">
            <w:rPr>
              <w:color w:val="0000FF"/>
            </w:rPr>
            <w:t xml:space="preserve"> </w:t>
          </w:r>
        </w:sdtContent>
      </w:sdt>
      <w:r w:rsidR="006B1C55" w:rsidRPr="00433199">
        <w:t xml:space="preserve"> (administrative &amp; financial aspects)</w:t>
      </w:r>
    </w:p>
    <w:p w14:paraId="4F2D011F" w14:textId="53B2E759" w:rsidR="006522C2" w:rsidRPr="00484298" w:rsidRDefault="006522C2" w:rsidP="00A90BE7">
      <w:pPr>
        <w:pStyle w:val="TOC1"/>
      </w:pPr>
    </w:p>
    <w:p w14:paraId="0C90E0E6" w14:textId="77777777" w:rsidR="005A33E8" w:rsidRPr="00484298" w:rsidRDefault="00EA4D58" w:rsidP="00C106FD">
      <w:pPr>
        <w:pStyle w:val="Default0"/>
        <w:widowControl w:val="0"/>
        <w:numPr>
          <w:ilvl w:val="0"/>
          <w:numId w:val="5"/>
        </w:numPr>
        <w:rPr>
          <w:rFonts w:ascii="Arial" w:hAnsi="Arial" w:cs="Arial"/>
          <w:sz w:val="22"/>
          <w:szCs w:val="22"/>
          <w:u w:val="single"/>
          <w:lang w:val="en-US" w:eastAsia="en-US"/>
        </w:rPr>
      </w:pPr>
      <w:r w:rsidRPr="00484298">
        <w:rPr>
          <w:rFonts w:ascii="Arial" w:hAnsi="Arial" w:cs="Arial"/>
          <w:b/>
          <w:bCs/>
          <w:sz w:val="22"/>
          <w:szCs w:val="22"/>
          <w:u w:val="single"/>
          <w:lang w:val="en-US"/>
        </w:rPr>
        <w:t>BACKGROUND</w:t>
      </w:r>
      <w:r w:rsidR="005A33E8" w:rsidRPr="00484298">
        <w:rPr>
          <w:rFonts w:ascii="Arial" w:hAnsi="Arial" w:cs="Arial"/>
          <w:b/>
          <w:bCs/>
          <w:sz w:val="22"/>
          <w:szCs w:val="22"/>
          <w:u w:val="single"/>
          <w:lang w:val="en-US"/>
        </w:rPr>
        <w:t xml:space="preserve">: </w:t>
      </w:r>
    </w:p>
    <w:p w14:paraId="2D109AD7" w14:textId="77777777" w:rsidR="0035011E" w:rsidRPr="00484298" w:rsidRDefault="0035011E" w:rsidP="00157D56">
      <w:pPr>
        <w:tabs>
          <w:tab w:val="clear" w:pos="567"/>
        </w:tabs>
        <w:autoSpaceDE w:val="0"/>
        <w:autoSpaceDN w:val="0"/>
        <w:adjustRightInd w:val="0"/>
        <w:snapToGrid/>
        <w:rPr>
          <w:rFonts w:cs="Arial"/>
          <w:snapToGrid/>
          <w:szCs w:val="22"/>
          <w:lang w:val="en-US" w:eastAsia="fr-FR"/>
        </w:rPr>
      </w:pPr>
    </w:p>
    <w:p w14:paraId="7111084A" w14:textId="49632E20" w:rsidR="0035011E" w:rsidRPr="00484298" w:rsidRDefault="00BF4662" w:rsidP="000B7A79">
      <w:pPr>
        <w:tabs>
          <w:tab w:val="clear" w:pos="567"/>
        </w:tabs>
        <w:autoSpaceDE w:val="0"/>
        <w:autoSpaceDN w:val="0"/>
        <w:adjustRightInd w:val="0"/>
        <w:snapToGrid/>
        <w:jc w:val="both"/>
        <w:rPr>
          <w:rFonts w:cs="Arial"/>
          <w:snapToGrid/>
          <w:szCs w:val="22"/>
          <w:lang w:val="en-US" w:eastAsia="fr-FR"/>
        </w:rPr>
      </w:pPr>
      <w:r w:rsidRPr="00484298">
        <w:rPr>
          <w:rFonts w:cs="Arial"/>
          <w:snapToGrid/>
          <w:szCs w:val="22"/>
          <w:lang w:val="en-US" w:eastAsia="fr-FR"/>
        </w:rPr>
        <w:t xml:space="preserve">The </w:t>
      </w:r>
      <w:r w:rsidR="00157D56" w:rsidRPr="00484298">
        <w:rPr>
          <w:rFonts w:cs="Arial"/>
          <w:snapToGrid/>
          <w:szCs w:val="22"/>
          <w:lang w:val="en-US" w:eastAsia="fr-FR"/>
        </w:rPr>
        <w:t>United Nations Educational, Scientific and Cultural Organization</w:t>
      </w:r>
      <w:r w:rsidR="0035011E" w:rsidRPr="00484298">
        <w:rPr>
          <w:rFonts w:cs="Arial"/>
          <w:snapToGrid/>
          <w:szCs w:val="22"/>
          <w:lang w:val="en-US" w:eastAsia="fr-FR"/>
        </w:rPr>
        <w:t xml:space="preserve"> (UNESCO)</w:t>
      </w:r>
      <w:r w:rsidR="00157D56" w:rsidRPr="00484298">
        <w:rPr>
          <w:rFonts w:cs="Arial"/>
          <w:snapToGrid/>
          <w:szCs w:val="22"/>
          <w:lang w:val="en-US" w:eastAsia="fr-FR"/>
        </w:rPr>
        <w:t xml:space="preserve"> seeks to build peace through international cooperation in Education, the Sciences and Culture. UNESCO's programmes contribute to the achievement of the </w:t>
      </w:r>
      <w:hyperlink r:id="rId16" w:history="1">
        <w:r w:rsidR="003855F8" w:rsidRPr="00484298">
          <w:rPr>
            <w:rStyle w:val="Hyperlink"/>
            <w:rFonts w:cs="Arial"/>
            <w:snapToGrid/>
            <w:szCs w:val="22"/>
            <w:lang w:val="en-US" w:eastAsia="fr-FR"/>
          </w:rPr>
          <w:t>Sustainable Development Goals in Agenda 2030</w:t>
        </w:r>
      </w:hyperlink>
      <w:r w:rsidR="0035011E" w:rsidRPr="00484298">
        <w:rPr>
          <w:rFonts w:cs="Arial"/>
          <w:snapToGrid/>
          <w:szCs w:val="22"/>
          <w:lang w:val="en-US" w:eastAsia="fr-FR"/>
        </w:rPr>
        <w:t xml:space="preserve"> </w:t>
      </w:r>
      <w:r w:rsidR="00157D56" w:rsidRPr="00484298">
        <w:rPr>
          <w:rFonts w:cs="Arial"/>
          <w:snapToGrid/>
          <w:szCs w:val="22"/>
          <w:lang w:val="en-US" w:eastAsia="fr-FR"/>
        </w:rPr>
        <w:t>adopted by the UN General Assembly in 2015.</w:t>
      </w:r>
      <w:r w:rsidR="0035011E" w:rsidRPr="00484298">
        <w:rPr>
          <w:rFonts w:cs="Arial"/>
          <w:snapToGrid/>
          <w:szCs w:val="22"/>
          <w:lang w:val="en-US" w:eastAsia="fr-FR"/>
        </w:rPr>
        <w:t xml:space="preserve"> </w:t>
      </w:r>
      <w:r w:rsidR="00157D56" w:rsidRPr="00484298">
        <w:rPr>
          <w:rFonts w:cs="Arial"/>
          <w:snapToGrid/>
          <w:szCs w:val="22"/>
          <w:lang w:val="en-US" w:eastAsia="fr-FR"/>
        </w:rPr>
        <w:t>This Call for P</w:t>
      </w:r>
      <w:r w:rsidR="0035011E" w:rsidRPr="00484298">
        <w:rPr>
          <w:rFonts w:cs="Arial"/>
          <w:snapToGrid/>
          <w:szCs w:val="22"/>
          <w:lang w:val="en-US" w:eastAsia="fr-FR"/>
        </w:rPr>
        <w:t>artnerships</w:t>
      </w:r>
      <w:r w:rsidR="00157D56" w:rsidRPr="00484298">
        <w:rPr>
          <w:rFonts w:cs="Arial"/>
          <w:snapToGrid/>
          <w:szCs w:val="22"/>
          <w:lang w:val="en-US" w:eastAsia="fr-FR"/>
        </w:rPr>
        <w:t xml:space="preserve"> (CFP) </w:t>
      </w:r>
      <w:r w:rsidR="00EA4D58" w:rsidRPr="00484298">
        <w:rPr>
          <w:rFonts w:cs="Arial"/>
          <w:snapToGrid/>
          <w:szCs w:val="22"/>
          <w:lang w:val="en-US" w:eastAsia="fr-FR"/>
        </w:rPr>
        <w:t xml:space="preserve">for Implementation Partners </w:t>
      </w:r>
      <w:r w:rsidR="00D12A73" w:rsidRPr="00484298">
        <w:rPr>
          <w:rFonts w:cs="Arial"/>
          <w:snapToGrid/>
          <w:szCs w:val="22"/>
          <w:lang w:val="en-US" w:eastAsia="fr-FR"/>
        </w:rPr>
        <w:t xml:space="preserve">relates </w:t>
      </w:r>
      <w:r w:rsidR="00157D56" w:rsidRPr="00484298">
        <w:rPr>
          <w:rFonts w:cs="Arial"/>
          <w:snapToGrid/>
          <w:szCs w:val="22"/>
          <w:lang w:val="en-US" w:eastAsia="fr-FR"/>
        </w:rPr>
        <w:t>to the U</w:t>
      </w:r>
      <w:r w:rsidR="0035011E" w:rsidRPr="00484298">
        <w:rPr>
          <w:rFonts w:cs="Arial"/>
          <w:snapToGrid/>
          <w:szCs w:val="22"/>
          <w:lang w:val="en-US" w:eastAsia="fr-FR"/>
        </w:rPr>
        <w:t>NESCO</w:t>
      </w:r>
      <w:r w:rsidR="00157D56" w:rsidRPr="00484298">
        <w:rPr>
          <w:rFonts w:cs="Arial"/>
          <w:snapToGrid/>
          <w:szCs w:val="22"/>
          <w:lang w:val="en-US" w:eastAsia="fr-FR"/>
        </w:rPr>
        <w:t xml:space="preserve"> project</w:t>
      </w:r>
      <w:r w:rsidR="0035011E" w:rsidRPr="00484298">
        <w:rPr>
          <w:rFonts w:cs="Arial"/>
          <w:snapToGrid/>
          <w:szCs w:val="22"/>
          <w:lang w:val="en-US" w:eastAsia="fr-FR"/>
        </w:rPr>
        <w:t>:</w:t>
      </w:r>
    </w:p>
    <w:p w14:paraId="3577E516" w14:textId="77777777" w:rsidR="0035011E" w:rsidRPr="00484298" w:rsidRDefault="0035011E" w:rsidP="00157D56">
      <w:pPr>
        <w:tabs>
          <w:tab w:val="clear" w:pos="567"/>
        </w:tabs>
        <w:autoSpaceDE w:val="0"/>
        <w:autoSpaceDN w:val="0"/>
        <w:adjustRightInd w:val="0"/>
        <w:snapToGrid/>
        <w:rPr>
          <w:rFonts w:cs="Arial"/>
          <w:snapToGrid/>
          <w:szCs w:val="22"/>
          <w:lang w:val="en-US" w:eastAsia="fr-FR"/>
        </w:rPr>
      </w:pPr>
    </w:p>
    <w:p w14:paraId="408092CA" w14:textId="21FBB731" w:rsidR="00C36BB3" w:rsidRPr="00484298" w:rsidRDefault="00AC0CB0" w:rsidP="00C36BB3">
      <w:pPr>
        <w:rPr>
          <w:lang w:val="en-US"/>
        </w:rPr>
      </w:pPr>
      <w:r w:rsidRPr="00484298">
        <w:rPr>
          <w:lang w:val="en-US"/>
        </w:rPr>
        <w:t>Project name</w:t>
      </w:r>
      <w:r w:rsidR="00F038AF" w:rsidRPr="00484298">
        <w:rPr>
          <w:lang w:val="en-US"/>
        </w:rPr>
        <w:t>:</w:t>
      </w:r>
      <w:r w:rsidR="00B816D7" w:rsidRPr="00484298">
        <w:rPr>
          <w:rFonts w:cs="Arial"/>
          <w:b/>
          <w:bCs/>
          <w:snapToGrid/>
          <w:szCs w:val="22"/>
          <w:lang w:val="en-US" w:eastAsia="fr-FR"/>
        </w:rPr>
        <w:t xml:space="preserve"> </w:t>
      </w:r>
      <w:r w:rsidR="00C36BB3" w:rsidRPr="00484298">
        <w:rPr>
          <w:b/>
          <w:bCs/>
          <w:lang w:val="en-US"/>
        </w:rPr>
        <w:t xml:space="preserve">Partnership </w:t>
      </w:r>
      <w:r w:rsidR="003F7F96" w:rsidRPr="00484298">
        <w:rPr>
          <w:b/>
          <w:bCs/>
          <w:lang w:val="en-US"/>
        </w:rPr>
        <w:t xml:space="preserve">to </w:t>
      </w:r>
      <w:r w:rsidR="00C36BB3" w:rsidRPr="00484298">
        <w:rPr>
          <w:b/>
          <w:bCs/>
          <w:lang w:val="en-US"/>
        </w:rPr>
        <w:t>establish a minor degree program in conservation and heritage preservation at Northern Technical University in Mosul, Iraq</w:t>
      </w:r>
    </w:p>
    <w:p w14:paraId="539C4D8A" w14:textId="7AC17C57" w:rsidR="00BF4662" w:rsidRPr="00484298" w:rsidRDefault="00BF4662" w:rsidP="00C36BB3">
      <w:pPr>
        <w:rPr>
          <w:lang w:val="en-US"/>
        </w:rPr>
      </w:pPr>
    </w:p>
    <w:p w14:paraId="4D867B5C" w14:textId="01D3040D" w:rsidR="00644FFD" w:rsidRPr="00484298" w:rsidRDefault="00644FFD" w:rsidP="00644FFD">
      <w:pPr>
        <w:rPr>
          <w:lang w:val="en-US"/>
        </w:rPr>
      </w:pPr>
      <w:r w:rsidRPr="00484298">
        <w:rPr>
          <w:lang w:val="en-US"/>
        </w:rPr>
        <w:t xml:space="preserve">The </w:t>
      </w:r>
      <w:r w:rsidR="00C36BB3" w:rsidRPr="00484298">
        <w:rPr>
          <w:lang w:val="en-US"/>
        </w:rPr>
        <w:t>partnership</w:t>
      </w:r>
      <w:r w:rsidRPr="00484298">
        <w:rPr>
          <w:lang w:val="en-US"/>
        </w:rPr>
        <w:t xml:space="preserve"> falls in the framework of the project “</w:t>
      </w:r>
      <w:r w:rsidR="00C36BB3" w:rsidRPr="00484298">
        <w:rPr>
          <w:lang w:val="en-US"/>
        </w:rPr>
        <w:t>Revive the Spirit of Mosul</w:t>
      </w:r>
      <w:r w:rsidRPr="00484298">
        <w:rPr>
          <w:lang w:val="en-US"/>
        </w:rPr>
        <w:t>”, financed by the European Union.</w:t>
      </w:r>
    </w:p>
    <w:p w14:paraId="174AD976" w14:textId="2D855311" w:rsidR="00C36BB3" w:rsidRPr="00484298" w:rsidRDefault="00C36BB3" w:rsidP="00644FFD">
      <w:pPr>
        <w:rPr>
          <w:lang w:val="en-US"/>
        </w:rPr>
      </w:pPr>
    </w:p>
    <w:p w14:paraId="4ACA0F5C" w14:textId="59A4595C" w:rsidR="00C36BB3" w:rsidRPr="00484298" w:rsidRDefault="00774122" w:rsidP="00C36BB3">
      <w:pPr>
        <w:rPr>
          <w:lang w:val="en-US"/>
        </w:rPr>
      </w:pPr>
      <w:r w:rsidRPr="00484298">
        <w:rPr>
          <w:rFonts w:cs="Arial"/>
          <w:snapToGrid/>
          <w:szCs w:val="22"/>
          <w:lang w:val="en-US" w:eastAsia="fr-FR"/>
        </w:rPr>
        <w:t xml:space="preserve">Detailed </w:t>
      </w:r>
      <w:r w:rsidR="0005207F">
        <w:rPr>
          <w:rFonts w:cs="Arial"/>
          <w:snapToGrid/>
          <w:szCs w:val="22"/>
          <w:lang w:val="en-US" w:eastAsia="fr-FR"/>
        </w:rPr>
        <w:t>backgrounds</w:t>
      </w:r>
      <w:r w:rsidRPr="00484298">
        <w:rPr>
          <w:rFonts w:cs="Arial"/>
          <w:snapToGrid/>
          <w:szCs w:val="22"/>
          <w:lang w:val="en-US" w:eastAsia="fr-FR"/>
        </w:rPr>
        <w:t xml:space="preserve"> are provided in the Terms of Reference – </w:t>
      </w:r>
      <w:r w:rsidRPr="00484298">
        <w:rPr>
          <w:rFonts w:cs="Arial"/>
          <w:b/>
          <w:bCs/>
          <w:snapToGrid/>
          <w:szCs w:val="22"/>
          <w:lang w:val="en-US" w:eastAsia="fr-FR"/>
        </w:rPr>
        <w:t>Annex 1</w:t>
      </w:r>
    </w:p>
    <w:p w14:paraId="2E578B17" w14:textId="65657F56" w:rsidR="0035011E" w:rsidRPr="00484298" w:rsidRDefault="0035011E" w:rsidP="00644FFD">
      <w:pPr>
        <w:rPr>
          <w:lang w:val="en-US"/>
        </w:rPr>
      </w:pPr>
    </w:p>
    <w:p w14:paraId="6F7FB0AB" w14:textId="77777777" w:rsidR="0035011E" w:rsidRPr="00484298" w:rsidRDefault="005A33E8" w:rsidP="0035011E">
      <w:pPr>
        <w:tabs>
          <w:tab w:val="clear" w:pos="567"/>
        </w:tabs>
        <w:autoSpaceDE w:val="0"/>
        <w:autoSpaceDN w:val="0"/>
        <w:adjustRightInd w:val="0"/>
        <w:snapToGrid/>
        <w:rPr>
          <w:rFonts w:cs="Arial"/>
          <w:b/>
          <w:bCs/>
          <w:snapToGrid/>
          <w:szCs w:val="22"/>
          <w:lang w:val="en-US" w:eastAsia="fr-FR"/>
        </w:rPr>
      </w:pPr>
      <w:r w:rsidRPr="00484298">
        <w:rPr>
          <w:rFonts w:cs="Arial"/>
          <w:b/>
          <w:bCs/>
          <w:snapToGrid/>
          <w:szCs w:val="22"/>
          <w:lang w:val="en-US" w:eastAsia="fr-FR"/>
        </w:rPr>
        <w:t>II</w:t>
      </w:r>
      <w:r w:rsidR="0035011E" w:rsidRPr="00484298">
        <w:rPr>
          <w:rFonts w:cs="Arial"/>
          <w:b/>
          <w:bCs/>
          <w:snapToGrid/>
          <w:szCs w:val="22"/>
          <w:lang w:val="en-US" w:eastAsia="fr-FR"/>
        </w:rPr>
        <w:t xml:space="preserve">. </w:t>
      </w:r>
      <w:r w:rsidR="00433199" w:rsidRPr="00484298">
        <w:rPr>
          <w:rFonts w:cs="Arial"/>
          <w:b/>
          <w:bCs/>
          <w:snapToGrid/>
          <w:szCs w:val="22"/>
          <w:lang w:val="en-US" w:eastAsia="fr-FR"/>
        </w:rPr>
        <w:tab/>
      </w:r>
      <w:r w:rsidR="0035011E" w:rsidRPr="00484298">
        <w:rPr>
          <w:rFonts w:cs="Arial"/>
          <w:b/>
          <w:bCs/>
          <w:snapToGrid/>
          <w:szCs w:val="22"/>
          <w:u w:val="single"/>
          <w:lang w:val="en-US" w:eastAsia="fr-FR"/>
        </w:rPr>
        <w:t>OBJECTIVES AND EXPECTED OUTPUTS/ DELIVERABLES</w:t>
      </w:r>
      <w:r w:rsidRPr="00484298">
        <w:rPr>
          <w:rFonts w:cs="Arial"/>
          <w:b/>
          <w:bCs/>
          <w:snapToGrid/>
          <w:szCs w:val="22"/>
          <w:u w:val="single"/>
          <w:lang w:val="en-US" w:eastAsia="fr-FR"/>
        </w:rPr>
        <w:t>:</w:t>
      </w:r>
    </w:p>
    <w:p w14:paraId="10A97C9F" w14:textId="77777777" w:rsidR="0035011E" w:rsidRPr="00484298" w:rsidRDefault="0035011E" w:rsidP="0035011E">
      <w:pPr>
        <w:tabs>
          <w:tab w:val="clear" w:pos="567"/>
        </w:tabs>
        <w:autoSpaceDE w:val="0"/>
        <w:autoSpaceDN w:val="0"/>
        <w:adjustRightInd w:val="0"/>
        <w:snapToGrid/>
        <w:rPr>
          <w:rFonts w:cs="Arial"/>
          <w:b/>
          <w:bCs/>
          <w:snapToGrid/>
          <w:szCs w:val="22"/>
          <w:lang w:val="en-US" w:eastAsia="fr-FR"/>
        </w:rPr>
      </w:pPr>
    </w:p>
    <w:p w14:paraId="040B61DA" w14:textId="77777777" w:rsidR="00C36BB3" w:rsidRPr="00484298" w:rsidRDefault="00C36BB3" w:rsidP="00C36BB3">
      <w:pPr>
        <w:jc w:val="both"/>
        <w:rPr>
          <w:color w:val="000000" w:themeColor="text1"/>
          <w:lang w:val="en-US"/>
        </w:rPr>
      </w:pPr>
    </w:p>
    <w:p w14:paraId="60CF9831" w14:textId="43B5A2DD" w:rsidR="00C36BB3" w:rsidRPr="00484298" w:rsidRDefault="00C36BB3" w:rsidP="00C36BB3">
      <w:pPr>
        <w:jc w:val="both"/>
        <w:rPr>
          <w:color w:val="000000" w:themeColor="text1"/>
          <w:lang w:val="en-US"/>
        </w:rPr>
      </w:pPr>
      <w:r w:rsidRPr="00484298">
        <w:rPr>
          <w:color w:val="000000" w:themeColor="text1"/>
          <w:lang w:val="en-US"/>
        </w:rPr>
        <w:t>The core of this initiative involves a close collaboration between Northern Technical University (NTU), located in Mosul, and a designated external university with expertise in conservation.  The partnership, facilitated by UNESCO, aims to empower NTU's faculty and students through the establishment of a new program focused on conservation and preservation.  NTU is fully committed to enhancing the quality of its programs in alignment with the Bologna Process.</w:t>
      </w:r>
    </w:p>
    <w:p w14:paraId="2A35DABE" w14:textId="77777777" w:rsidR="00C36BB3" w:rsidRPr="00484298" w:rsidRDefault="00C36BB3" w:rsidP="00C36BB3">
      <w:pPr>
        <w:jc w:val="both"/>
        <w:rPr>
          <w:color w:val="000000" w:themeColor="text1"/>
          <w:lang w:val="en-US"/>
        </w:rPr>
      </w:pPr>
    </w:p>
    <w:p w14:paraId="72F142E6" w14:textId="702BE5EC" w:rsidR="00C36BB3" w:rsidRPr="00484298" w:rsidRDefault="00C36BB3" w:rsidP="00C36BB3">
      <w:pPr>
        <w:jc w:val="both"/>
        <w:rPr>
          <w:color w:val="000000" w:themeColor="text1"/>
          <w:lang w:val="en-US"/>
        </w:rPr>
      </w:pPr>
      <w:r w:rsidRPr="00484298">
        <w:rPr>
          <w:color w:val="000000" w:themeColor="text1"/>
          <w:lang w:val="en-US"/>
        </w:rPr>
        <w:t xml:space="preserve">The ultimate vision is to </w:t>
      </w:r>
      <w:r w:rsidR="004F2AF2" w:rsidRPr="00484298">
        <w:rPr>
          <w:color w:val="000000" w:themeColor="text1"/>
          <w:lang w:val="en-US"/>
        </w:rPr>
        <w:t xml:space="preserve">create the conditions to </w:t>
      </w:r>
      <w:r w:rsidRPr="00484298">
        <w:rPr>
          <w:color w:val="000000" w:themeColor="text1"/>
          <w:lang w:val="en-US"/>
        </w:rPr>
        <w:t>establish an official minor program of study at NTU, producing a pool of skilled professionals who will support the Government's efforts in historic preservation in Iraq.</w:t>
      </w:r>
    </w:p>
    <w:p w14:paraId="149D042C" w14:textId="59A7B3FB" w:rsidR="005A33E8" w:rsidRPr="00484298" w:rsidRDefault="0035011E" w:rsidP="00C36BB3">
      <w:pPr>
        <w:spacing w:after="240"/>
        <w:jc w:val="both"/>
        <w:rPr>
          <w:rFonts w:eastAsia="Arial Unicode MS" w:cs="Arial"/>
          <w:color w:val="000000"/>
          <w:szCs w:val="22"/>
          <w:lang w:val="en-US"/>
        </w:rPr>
      </w:pPr>
      <w:r w:rsidRPr="00484298">
        <w:rPr>
          <w:rFonts w:cs="Arial"/>
          <w:snapToGrid/>
          <w:szCs w:val="22"/>
          <w:lang w:val="en-US" w:eastAsia="fr-FR"/>
        </w:rPr>
        <w:t xml:space="preserve">Detailed objectives and related outputs and deliverables are provided in the Terms of Reference – </w:t>
      </w:r>
      <w:r w:rsidRPr="00484298">
        <w:rPr>
          <w:rFonts w:cs="Arial"/>
          <w:b/>
          <w:bCs/>
          <w:snapToGrid/>
          <w:szCs w:val="22"/>
          <w:lang w:val="en-US" w:eastAsia="fr-FR"/>
        </w:rPr>
        <w:t>Annex 1</w:t>
      </w:r>
      <w:r w:rsidRPr="00484298">
        <w:rPr>
          <w:rFonts w:eastAsia="Arial Unicode MS" w:cs="Arial"/>
          <w:color w:val="000000"/>
          <w:szCs w:val="22"/>
          <w:lang w:val="en-US"/>
        </w:rPr>
        <w:t xml:space="preserve"> </w:t>
      </w:r>
    </w:p>
    <w:p w14:paraId="66B5D543" w14:textId="77777777" w:rsidR="0092193C" w:rsidRDefault="0092193C" w:rsidP="00B816D7">
      <w:pPr>
        <w:tabs>
          <w:tab w:val="clear" w:pos="567"/>
        </w:tabs>
        <w:autoSpaceDE w:val="0"/>
        <w:autoSpaceDN w:val="0"/>
        <w:adjustRightInd w:val="0"/>
        <w:snapToGrid/>
        <w:rPr>
          <w:rFonts w:cs="Arial"/>
          <w:bCs/>
          <w:snapToGrid/>
          <w:szCs w:val="22"/>
          <w:lang w:val="en-US" w:eastAsia="fr-FR"/>
        </w:rPr>
      </w:pPr>
    </w:p>
    <w:p w14:paraId="587F8A48" w14:textId="77777777" w:rsidR="00A90BE7" w:rsidRDefault="00A90BE7" w:rsidP="00B816D7">
      <w:pPr>
        <w:tabs>
          <w:tab w:val="clear" w:pos="567"/>
        </w:tabs>
        <w:autoSpaceDE w:val="0"/>
        <w:autoSpaceDN w:val="0"/>
        <w:adjustRightInd w:val="0"/>
        <w:snapToGrid/>
        <w:rPr>
          <w:rFonts w:cs="Arial"/>
          <w:bCs/>
          <w:snapToGrid/>
          <w:szCs w:val="22"/>
          <w:lang w:val="en-US" w:eastAsia="fr-FR"/>
        </w:rPr>
      </w:pPr>
    </w:p>
    <w:p w14:paraId="4F05AF11" w14:textId="77777777" w:rsidR="00A90BE7" w:rsidRPr="00484298" w:rsidRDefault="00A90BE7" w:rsidP="00B816D7">
      <w:pPr>
        <w:tabs>
          <w:tab w:val="clear" w:pos="567"/>
        </w:tabs>
        <w:autoSpaceDE w:val="0"/>
        <w:autoSpaceDN w:val="0"/>
        <w:adjustRightInd w:val="0"/>
        <w:snapToGrid/>
        <w:rPr>
          <w:rFonts w:cs="Arial"/>
          <w:bCs/>
          <w:snapToGrid/>
          <w:szCs w:val="22"/>
          <w:lang w:val="en-US" w:eastAsia="fr-FR"/>
        </w:rPr>
      </w:pPr>
    </w:p>
    <w:p w14:paraId="68C35DE7" w14:textId="77777777" w:rsidR="005A33E8" w:rsidRPr="00484298" w:rsidRDefault="005A33E8" w:rsidP="00C106FD">
      <w:pPr>
        <w:pStyle w:val="Default0"/>
        <w:widowControl w:val="0"/>
        <w:numPr>
          <w:ilvl w:val="0"/>
          <w:numId w:val="5"/>
        </w:numPr>
        <w:rPr>
          <w:rFonts w:ascii="Arial" w:hAnsi="Arial" w:cs="Arial"/>
          <w:sz w:val="22"/>
          <w:szCs w:val="22"/>
          <w:u w:val="single"/>
          <w:lang w:val="en-US" w:eastAsia="en-US"/>
        </w:rPr>
      </w:pPr>
      <w:r w:rsidRPr="00484298">
        <w:rPr>
          <w:rFonts w:ascii="Arial" w:hAnsi="Arial" w:cs="Arial"/>
          <w:b/>
          <w:bCs/>
          <w:sz w:val="22"/>
          <w:szCs w:val="22"/>
          <w:u w:val="single"/>
          <w:lang w:val="en-US"/>
        </w:rPr>
        <w:lastRenderedPageBreak/>
        <w:t>E</w:t>
      </w:r>
      <w:r w:rsidR="00304F07" w:rsidRPr="00484298">
        <w:rPr>
          <w:rFonts w:ascii="Arial" w:hAnsi="Arial" w:cs="Arial"/>
          <w:b/>
          <w:bCs/>
          <w:sz w:val="22"/>
          <w:szCs w:val="22"/>
          <w:u w:val="single"/>
          <w:lang w:val="en-US"/>
        </w:rPr>
        <w:t>LIGIBILITY</w:t>
      </w:r>
      <w:r w:rsidRPr="00484298">
        <w:rPr>
          <w:rFonts w:ascii="Arial" w:hAnsi="Arial" w:cs="Arial"/>
          <w:b/>
          <w:bCs/>
          <w:sz w:val="22"/>
          <w:szCs w:val="22"/>
          <w:u w:val="single"/>
          <w:lang w:val="en-US"/>
        </w:rPr>
        <w:t xml:space="preserve">: </w:t>
      </w:r>
    </w:p>
    <w:p w14:paraId="29F65CB5" w14:textId="77777777" w:rsidR="00D12A73" w:rsidRPr="00484298" w:rsidRDefault="00D12A73" w:rsidP="0035011E">
      <w:pPr>
        <w:tabs>
          <w:tab w:val="clear" w:pos="567"/>
        </w:tabs>
        <w:autoSpaceDE w:val="0"/>
        <w:autoSpaceDN w:val="0"/>
        <w:adjustRightInd w:val="0"/>
        <w:snapToGrid/>
        <w:rPr>
          <w:rFonts w:cs="Arial"/>
          <w:bCs/>
          <w:snapToGrid/>
          <w:szCs w:val="22"/>
          <w:lang w:val="en-US" w:eastAsia="fr-FR"/>
        </w:rPr>
      </w:pPr>
    </w:p>
    <w:p w14:paraId="6B4F53E8" w14:textId="7A837973" w:rsidR="00514549" w:rsidRPr="00484298" w:rsidRDefault="00D12A73" w:rsidP="000B7A79">
      <w:pPr>
        <w:tabs>
          <w:tab w:val="clear" w:pos="567"/>
        </w:tabs>
        <w:autoSpaceDE w:val="0"/>
        <w:autoSpaceDN w:val="0"/>
        <w:adjustRightInd w:val="0"/>
        <w:snapToGrid/>
        <w:jc w:val="both"/>
        <w:rPr>
          <w:rFonts w:cs="Arial"/>
          <w:bCs/>
          <w:snapToGrid/>
          <w:szCs w:val="22"/>
          <w:lang w:val="en-US" w:eastAsia="fr-FR"/>
        </w:rPr>
      </w:pPr>
      <w:r w:rsidRPr="00484298">
        <w:rPr>
          <w:rFonts w:cs="Arial"/>
          <w:bCs/>
          <w:snapToGrid/>
          <w:szCs w:val="22"/>
          <w:lang w:val="en-US" w:eastAsia="fr-FR"/>
        </w:rPr>
        <w:t xml:space="preserve">A UNESCO Implementation </w:t>
      </w:r>
      <w:r w:rsidR="00083CA4" w:rsidRPr="00484298">
        <w:rPr>
          <w:rFonts w:cs="Arial"/>
          <w:bCs/>
          <w:snapToGrid/>
          <w:szCs w:val="22"/>
          <w:lang w:val="en-US" w:eastAsia="fr-FR"/>
        </w:rPr>
        <w:t>P</w:t>
      </w:r>
      <w:r w:rsidRPr="00484298">
        <w:rPr>
          <w:rFonts w:cs="Arial"/>
          <w:bCs/>
          <w:snapToGrid/>
          <w:szCs w:val="22"/>
          <w:lang w:val="en-US" w:eastAsia="fr-FR"/>
        </w:rPr>
        <w:t xml:space="preserve">artner is an entity </w:t>
      </w:r>
      <w:r w:rsidR="00B73F84" w:rsidRPr="00484298">
        <w:rPr>
          <w:rFonts w:cs="Arial"/>
          <w:bCs/>
          <w:snapToGrid/>
          <w:szCs w:val="22"/>
          <w:lang w:val="en-US" w:eastAsia="fr-FR"/>
        </w:rPr>
        <w:t xml:space="preserve">with a not-for-profit status </w:t>
      </w:r>
      <w:r w:rsidR="00513957">
        <w:rPr>
          <w:rFonts w:cs="Arial"/>
          <w:bCs/>
          <w:snapToGrid/>
          <w:szCs w:val="22"/>
          <w:lang w:val="en-US" w:eastAsia="fr-FR"/>
        </w:rPr>
        <w:t xml:space="preserve">and/or Universities </w:t>
      </w:r>
      <w:r w:rsidRPr="00484298">
        <w:rPr>
          <w:rFonts w:cs="Arial"/>
          <w:bCs/>
          <w:snapToGrid/>
          <w:szCs w:val="22"/>
          <w:lang w:val="en-US" w:eastAsia="fr-FR"/>
        </w:rPr>
        <w:t>to which UNESCO has entrusted partially or fully the implementation of programmes or projects specified in a signed document, along with the assumption of full responsibility and accountability for the effective use of resources and the delivery of outputs as set forth in such a document.</w:t>
      </w:r>
    </w:p>
    <w:p w14:paraId="5D52E869" w14:textId="77777777" w:rsidR="006608F3" w:rsidRPr="00484298" w:rsidRDefault="006608F3" w:rsidP="000B7A79">
      <w:pPr>
        <w:tabs>
          <w:tab w:val="clear" w:pos="567"/>
        </w:tabs>
        <w:autoSpaceDE w:val="0"/>
        <w:autoSpaceDN w:val="0"/>
        <w:adjustRightInd w:val="0"/>
        <w:snapToGrid/>
        <w:jc w:val="both"/>
        <w:rPr>
          <w:rFonts w:cs="Arial"/>
          <w:bCs/>
          <w:snapToGrid/>
          <w:szCs w:val="22"/>
          <w:lang w:val="en-US" w:eastAsia="fr-FR"/>
        </w:rPr>
      </w:pPr>
    </w:p>
    <w:p w14:paraId="721B9535" w14:textId="77777777" w:rsidR="0092193C" w:rsidRPr="00484298" w:rsidRDefault="0092193C" w:rsidP="0035011E">
      <w:pPr>
        <w:tabs>
          <w:tab w:val="clear" w:pos="567"/>
        </w:tabs>
        <w:autoSpaceDE w:val="0"/>
        <w:autoSpaceDN w:val="0"/>
        <w:adjustRightInd w:val="0"/>
        <w:snapToGrid/>
        <w:rPr>
          <w:rFonts w:cs="Arial"/>
          <w:bCs/>
          <w:snapToGrid/>
          <w:szCs w:val="22"/>
          <w:lang w:val="en-US" w:eastAsia="fr-FR"/>
        </w:rPr>
      </w:pPr>
    </w:p>
    <w:tbl>
      <w:tblPr>
        <w:tblW w:w="9923"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923"/>
      </w:tblGrid>
      <w:tr w:rsidR="00D12A73" w:rsidRPr="004C007E" w14:paraId="2A2686E9" w14:textId="77777777" w:rsidTr="0092193C">
        <w:tc>
          <w:tcPr>
            <w:tcW w:w="9923" w:type="dxa"/>
            <w:shd w:val="clear" w:color="auto" w:fill="ACB9CA"/>
          </w:tcPr>
          <w:p w14:paraId="2737FE61" w14:textId="77777777" w:rsidR="00D12A73" w:rsidRPr="00484298" w:rsidRDefault="00D12A73" w:rsidP="00C106FD">
            <w:pPr>
              <w:rPr>
                <w:rFonts w:eastAsia="Times New Roman" w:cs="Arial"/>
                <w:b/>
                <w:szCs w:val="22"/>
                <w:lang w:val="en-US"/>
              </w:rPr>
            </w:pPr>
            <w:r w:rsidRPr="00484298">
              <w:rPr>
                <w:rFonts w:eastAsia="Times New Roman" w:cs="Arial"/>
                <w:b/>
                <w:szCs w:val="22"/>
                <w:lang w:val="en-US"/>
              </w:rPr>
              <w:t>Main features of a</w:t>
            </w:r>
            <w:r w:rsidR="00D5509D" w:rsidRPr="00484298">
              <w:rPr>
                <w:rFonts w:eastAsia="Times New Roman" w:cs="Arial"/>
                <w:b/>
                <w:szCs w:val="22"/>
                <w:lang w:val="en-US"/>
              </w:rPr>
              <w:t xml:space="preserve"> UNESCO</w:t>
            </w:r>
            <w:r w:rsidRPr="00484298">
              <w:rPr>
                <w:rFonts w:eastAsia="Times New Roman" w:cs="Arial"/>
                <w:b/>
                <w:szCs w:val="22"/>
                <w:lang w:val="en-US"/>
              </w:rPr>
              <w:t xml:space="preserve"> Implementation Partners</w:t>
            </w:r>
            <w:r w:rsidR="0062096B" w:rsidRPr="00484298">
              <w:rPr>
                <w:rFonts w:eastAsia="Times New Roman" w:cs="Arial"/>
                <w:b/>
                <w:szCs w:val="22"/>
                <w:lang w:val="en-US"/>
              </w:rPr>
              <w:t>’</w:t>
            </w:r>
            <w:r w:rsidRPr="00484298">
              <w:rPr>
                <w:rFonts w:eastAsia="Times New Roman" w:cs="Arial"/>
                <w:b/>
                <w:szCs w:val="22"/>
                <w:lang w:val="en-US"/>
              </w:rPr>
              <w:t xml:space="preserve"> Agreement</w:t>
            </w:r>
          </w:p>
        </w:tc>
      </w:tr>
      <w:tr w:rsidR="00D5509D" w:rsidRPr="004C007E" w14:paraId="15827370" w14:textId="77777777" w:rsidTr="0092193C">
        <w:tc>
          <w:tcPr>
            <w:tcW w:w="9923" w:type="dxa"/>
            <w:shd w:val="clear" w:color="auto" w:fill="auto"/>
          </w:tcPr>
          <w:p w14:paraId="231270EA" w14:textId="77777777" w:rsidR="00D5509D" w:rsidRPr="00484298" w:rsidRDefault="00D5509D" w:rsidP="00CA3282">
            <w:pPr>
              <w:spacing w:before="100" w:beforeAutospacing="1" w:after="100" w:afterAutospacing="1"/>
              <w:rPr>
                <w:rFonts w:eastAsia="Times New Roman" w:cs="Arial"/>
                <w:snapToGrid/>
                <w:szCs w:val="22"/>
                <w:lang w:val="en-US" w:eastAsia="fr-FR"/>
              </w:rPr>
            </w:pPr>
            <w:r w:rsidRPr="00484298">
              <w:rPr>
                <w:rFonts w:eastAsia="Times New Roman" w:cs="Arial"/>
                <w:snapToGrid/>
                <w:szCs w:val="22"/>
                <w:lang w:val="en-US" w:eastAsia="fr-FR"/>
              </w:rPr>
              <w:t xml:space="preserve">The </w:t>
            </w:r>
            <w:r w:rsidR="00B73F84" w:rsidRPr="00484298">
              <w:rPr>
                <w:rFonts w:eastAsia="Times New Roman" w:cs="Arial"/>
                <w:snapToGrid/>
                <w:szCs w:val="22"/>
                <w:lang w:val="en-US" w:eastAsia="fr-FR"/>
              </w:rPr>
              <w:t>p</w:t>
            </w:r>
            <w:r w:rsidRPr="00484298">
              <w:rPr>
                <w:rFonts w:eastAsia="Times New Roman" w:cs="Arial"/>
                <w:snapToGrid/>
                <w:szCs w:val="22"/>
                <w:lang w:val="en-US" w:eastAsia="fr-FR"/>
              </w:rPr>
              <w:t xml:space="preserve">artner </w:t>
            </w:r>
            <w:r w:rsidR="00B73F84" w:rsidRPr="00484298">
              <w:rPr>
                <w:rFonts w:cs="Arial"/>
                <w:szCs w:val="22"/>
                <w:lang w:val="en-US"/>
              </w:rPr>
              <w:t>brings added value</w:t>
            </w:r>
            <w:r w:rsidR="0062096B" w:rsidRPr="00484298">
              <w:rPr>
                <w:rFonts w:cs="Arial"/>
                <w:szCs w:val="22"/>
                <w:lang w:val="en-US"/>
              </w:rPr>
              <w:t>,</w:t>
            </w:r>
            <w:r w:rsidR="00B73F84" w:rsidRPr="00484298">
              <w:rPr>
                <w:rFonts w:cs="Arial"/>
                <w:szCs w:val="22"/>
                <w:lang w:val="en-US"/>
              </w:rPr>
              <w:t xml:space="preserve"> including monetary or in</w:t>
            </w:r>
            <w:r w:rsidR="0062096B" w:rsidRPr="00484298">
              <w:rPr>
                <w:rFonts w:cs="Arial"/>
                <w:szCs w:val="22"/>
                <w:lang w:val="en-US"/>
              </w:rPr>
              <w:t>-</w:t>
            </w:r>
            <w:r w:rsidR="00B73F84" w:rsidRPr="00484298">
              <w:rPr>
                <w:rFonts w:cs="Arial"/>
                <w:szCs w:val="22"/>
                <w:lang w:val="en-US"/>
              </w:rPr>
              <w:t>kind contribution</w:t>
            </w:r>
            <w:r w:rsidR="0062096B" w:rsidRPr="00484298">
              <w:rPr>
                <w:rFonts w:cs="Arial"/>
                <w:szCs w:val="22"/>
                <w:lang w:val="en-US"/>
              </w:rPr>
              <w:t>,</w:t>
            </w:r>
            <w:r w:rsidR="00B73F84" w:rsidRPr="00484298">
              <w:rPr>
                <w:rFonts w:cs="Arial"/>
                <w:szCs w:val="22"/>
                <w:lang w:val="en-US"/>
              </w:rPr>
              <w:t xml:space="preserve"> to the project/activity</w:t>
            </w:r>
          </w:p>
        </w:tc>
      </w:tr>
      <w:tr w:rsidR="00D12A73" w:rsidRPr="004C007E" w14:paraId="55EBC3C3" w14:textId="77777777" w:rsidTr="0092193C">
        <w:tc>
          <w:tcPr>
            <w:tcW w:w="9923" w:type="dxa"/>
            <w:shd w:val="clear" w:color="auto" w:fill="auto"/>
          </w:tcPr>
          <w:p w14:paraId="48934C87" w14:textId="77777777" w:rsidR="00D12A73" w:rsidRPr="00484298" w:rsidRDefault="00B73F84" w:rsidP="00CA3282">
            <w:pPr>
              <w:pStyle w:val="ListParagraph"/>
              <w:spacing w:before="100" w:beforeAutospacing="1" w:after="100" w:afterAutospacing="1"/>
              <w:ind w:left="0"/>
              <w:contextualSpacing/>
              <w:rPr>
                <w:rFonts w:ascii="Arial" w:hAnsi="Arial" w:cs="Arial"/>
                <w:sz w:val="22"/>
                <w:szCs w:val="22"/>
                <w:lang w:val="en-US"/>
              </w:rPr>
            </w:pPr>
            <w:r w:rsidRPr="00484298">
              <w:rPr>
                <w:rFonts w:ascii="Arial" w:hAnsi="Arial" w:cs="Arial"/>
                <w:sz w:val="22"/>
                <w:szCs w:val="22"/>
                <w:lang w:val="en-US"/>
              </w:rPr>
              <w:t>The partner</w:t>
            </w:r>
            <w:r w:rsidR="00D12A73" w:rsidRPr="00484298">
              <w:rPr>
                <w:rFonts w:ascii="Arial" w:hAnsi="Arial" w:cs="Arial"/>
                <w:sz w:val="22"/>
                <w:szCs w:val="22"/>
                <w:lang w:val="en-US"/>
              </w:rPr>
              <w:t xml:space="preserve"> shares in the risks and rewards of the project/activity implementation and is responsible and accountable for delivering expected results </w:t>
            </w:r>
          </w:p>
        </w:tc>
      </w:tr>
      <w:tr w:rsidR="00D12A73" w:rsidRPr="004C007E" w14:paraId="3D6784C4" w14:textId="77777777" w:rsidTr="0092193C">
        <w:trPr>
          <w:trHeight w:val="318"/>
        </w:trPr>
        <w:tc>
          <w:tcPr>
            <w:tcW w:w="9923" w:type="dxa"/>
            <w:shd w:val="clear" w:color="auto" w:fill="auto"/>
          </w:tcPr>
          <w:p w14:paraId="50C1FF2F" w14:textId="77777777" w:rsidR="00D12A73" w:rsidRPr="00484298" w:rsidRDefault="00B73F84" w:rsidP="00CA3282">
            <w:pPr>
              <w:pStyle w:val="ListParagraph"/>
              <w:tabs>
                <w:tab w:val="left" w:pos="-4320"/>
              </w:tabs>
              <w:autoSpaceDE w:val="0"/>
              <w:spacing w:before="100" w:beforeAutospacing="1" w:after="100" w:afterAutospacing="1"/>
              <w:ind w:left="0"/>
              <w:contextualSpacing/>
              <w:jc w:val="both"/>
              <w:rPr>
                <w:rFonts w:ascii="Arial" w:hAnsi="Arial" w:cs="Arial"/>
                <w:sz w:val="22"/>
                <w:szCs w:val="22"/>
                <w:lang w:val="en-US"/>
              </w:rPr>
            </w:pPr>
            <w:r w:rsidRPr="00484298">
              <w:rPr>
                <w:rFonts w:ascii="Arial" w:hAnsi="Arial" w:cs="Arial"/>
                <w:sz w:val="22"/>
                <w:szCs w:val="22"/>
                <w:lang w:val="en-US"/>
              </w:rPr>
              <w:t xml:space="preserve">The partner </w:t>
            </w:r>
            <w:r w:rsidR="00D12A73" w:rsidRPr="00484298">
              <w:rPr>
                <w:rFonts w:ascii="Arial" w:hAnsi="Arial" w:cs="Arial"/>
                <w:sz w:val="22"/>
                <w:szCs w:val="22"/>
                <w:lang w:val="en-US"/>
              </w:rPr>
              <w:t xml:space="preserve">is involved at each step of the process, from detailed work plan elaboration to project/activity evaluation. </w:t>
            </w:r>
          </w:p>
        </w:tc>
      </w:tr>
      <w:tr w:rsidR="00D12A73" w:rsidRPr="004C007E" w14:paraId="5D7EA631" w14:textId="77777777" w:rsidTr="0092193C">
        <w:trPr>
          <w:trHeight w:val="70"/>
        </w:trPr>
        <w:tc>
          <w:tcPr>
            <w:tcW w:w="9923" w:type="dxa"/>
            <w:shd w:val="clear" w:color="auto" w:fill="auto"/>
          </w:tcPr>
          <w:p w14:paraId="475D331C" w14:textId="77777777" w:rsidR="00D12A73" w:rsidRPr="00484298" w:rsidRDefault="00D12A73" w:rsidP="00CA3282">
            <w:pPr>
              <w:pStyle w:val="ListParagraph"/>
              <w:tabs>
                <w:tab w:val="left" w:pos="-4320"/>
              </w:tabs>
              <w:autoSpaceDE w:val="0"/>
              <w:spacing w:before="100" w:beforeAutospacing="1" w:after="100" w:afterAutospacing="1"/>
              <w:ind w:left="0"/>
              <w:contextualSpacing/>
              <w:jc w:val="both"/>
              <w:rPr>
                <w:rFonts w:ascii="Arial" w:hAnsi="Arial" w:cs="Arial"/>
                <w:sz w:val="22"/>
                <w:szCs w:val="22"/>
                <w:lang w:val="en-US"/>
              </w:rPr>
            </w:pPr>
            <w:r w:rsidRPr="00484298">
              <w:rPr>
                <w:rFonts w:ascii="Arial" w:hAnsi="Arial" w:cs="Arial"/>
                <w:sz w:val="22"/>
                <w:szCs w:val="22"/>
                <w:lang w:val="en-US"/>
              </w:rPr>
              <w:t>The partnership will include aspects beyond the delivery of a service to include capacity-building elements with respect to the partner and/or beneficiary</w:t>
            </w:r>
          </w:p>
        </w:tc>
      </w:tr>
    </w:tbl>
    <w:p w14:paraId="5EBA8AA7" w14:textId="77777777" w:rsidR="0035011E" w:rsidRPr="00484298" w:rsidRDefault="0035011E" w:rsidP="0035011E">
      <w:pPr>
        <w:tabs>
          <w:tab w:val="clear" w:pos="567"/>
        </w:tabs>
        <w:autoSpaceDE w:val="0"/>
        <w:autoSpaceDN w:val="0"/>
        <w:adjustRightInd w:val="0"/>
        <w:snapToGrid/>
        <w:rPr>
          <w:rFonts w:cs="Arial"/>
          <w:b/>
          <w:bCs/>
          <w:snapToGrid/>
          <w:szCs w:val="22"/>
          <w:lang w:val="en-US" w:eastAsia="fr-FR"/>
        </w:rPr>
      </w:pPr>
    </w:p>
    <w:p w14:paraId="3566153D" w14:textId="18E68240" w:rsidR="0035011E" w:rsidRPr="00484298" w:rsidRDefault="0035011E" w:rsidP="000B7A79">
      <w:pPr>
        <w:tabs>
          <w:tab w:val="clear" w:pos="567"/>
        </w:tabs>
        <w:autoSpaceDE w:val="0"/>
        <w:autoSpaceDN w:val="0"/>
        <w:adjustRightInd w:val="0"/>
        <w:snapToGrid/>
        <w:jc w:val="both"/>
        <w:rPr>
          <w:rFonts w:cs="Arial"/>
          <w:b/>
          <w:bCs/>
          <w:snapToGrid/>
          <w:szCs w:val="22"/>
          <w:lang w:val="en-US" w:eastAsia="fr-FR"/>
        </w:rPr>
      </w:pPr>
      <w:r w:rsidRPr="00484298">
        <w:rPr>
          <w:rFonts w:cs="Arial"/>
          <w:snapToGrid/>
          <w:szCs w:val="22"/>
          <w:lang w:val="en-US" w:eastAsia="fr-FR"/>
        </w:rPr>
        <w:t>The parameters that will determine whether an entity is eligible to be considered by UNESCO will be based on</w:t>
      </w:r>
      <w:r w:rsidR="00D12A73" w:rsidRPr="00484298">
        <w:rPr>
          <w:rFonts w:cs="Arial"/>
          <w:snapToGrid/>
          <w:szCs w:val="22"/>
          <w:lang w:val="en-US" w:eastAsia="fr-FR"/>
        </w:rPr>
        <w:t xml:space="preserve"> </w:t>
      </w:r>
      <w:r w:rsidRPr="00484298">
        <w:rPr>
          <w:rFonts w:cs="Arial"/>
          <w:snapToGrid/>
          <w:szCs w:val="22"/>
          <w:lang w:val="en-US" w:eastAsia="fr-FR"/>
        </w:rPr>
        <w:t xml:space="preserve">the UNESCO Partner Identification form – </w:t>
      </w:r>
      <w:r w:rsidRPr="00484298">
        <w:rPr>
          <w:rFonts w:cs="Arial"/>
          <w:b/>
          <w:bCs/>
          <w:snapToGrid/>
          <w:szCs w:val="22"/>
          <w:lang w:val="en-US" w:eastAsia="fr-FR"/>
        </w:rPr>
        <w:t xml:space="preserve">Annex </w:t>
      </w:r>
      <w:r w:rsidR="006B1C55">
        <w:rPr>
          <w:rFonts w:cs="Arial"/>
          <w:b/>
          <w:bCs/>
          <w:snapToGrid/>
          <w:szCs w:val="22"/>
          <w:lang w:val="en-US" w:eastAsia="fr-FR"/>
        </w:rPr>
        <w:t>7</w:t>
      </w:r>
    </w:p>
    <w:p w14:paraId="2849A692" w14:textId="77777777" w:rsidR="0035011E" w:rsidRPr="00484298" w:rsidRDefault="0035011E" w:rsidP="0035011E">
      <w:pPr>
        <w:tabs>
          <w:tab w:val="clear" w:pos="567"/>
        </w:tabs>
        <w:autoSpaceDE w:val="0"/>
        <w:autoSpaceDN w:val="0"/>
        <w:adjustRightInd w:val="0"/>
        <w:snapToGrid/>
        <w:rPr>
          <w:rFonts w:cs="Arial"/>
          <w:snapToGrid/>
          <w:szCs w:val="22"/>
          <w:lang w:val="en-US" w:eastAsia="fr-FR"/>
        </w:rPr>
      </w:pPr>
    </w:p>
    <w:p w14:paraId="2C87E79D" w14:textId="77777777" w:rsidR="0092193C" w:rsidRPr="00484298" w:rsidRDefault="0092193C" w:rsidP="0035011E">
      <w:pPr>
        <w:tabs>
          <w:tab w:val="clear" w:pos="567"/>
        </w:tabs>
        <w:autoSpaceDE w:val="0"/>
        <w:autoSpaceDN w:val="0"/>
        <w:adjustRightInd w:val="0"/>
        <w:snapToGrid/>
        <w:rPr>
          <w:rFonts w:cs="Arial"/>
          <w:snapToGrid/>
          <w:szCs w:val="22"/>
          <w:lang w:val="en-US" w:eastAsia="fr-FR"/>
        </w:rPr>
      </w:pPr>
    </w:p>
    <w:p w14:paraId="74CD2AD4" w14:textId="77777777" w:rsidR="005A33E8" w:rsidRPr="00484298" w:rsidRDefault="005A33E8" w:rsidP="00C106FD">
      <w:pPr>
        <w:pStyle w:val="Default0"/>
        <w:widowControl w:val="0"/>
        <w:numPr>
          <w:ilvl w:val="0"/>
          <w:numId w:val="5"/>
        </w:numPr>
        <w:rPr>
          <w:rFonts w:ascii="Arial" w:hAnsi="Arial" w:cs="Arial"/>
          <w:sz w:val="22"/>
          <w:szCs w:val="22"/>
          <w:u w:val="single"/>
          <w:lang w:val="en-US" w:eastAsia="en-US"/>
        </w:rPr>
      </w:pPr>
      <w:r w:rsidRPr="00484298">
        <w:rPr>
          <w:rFonts w:ascii="Arial" w:hAnsi="Arial" w:cs="Arial"/>
          <w:b/>
          <w:bCs/>
          <w:sz w:val="22"/>
          <w:szCs w:val="22"/>
          <w:u w:val="single"/>
          <w:lang w:val="en-US"/>
        </w:rPr>
        <w:t xml:space="preserve">PROPOSAL: </w:t>
      </w:r>
    </w:p>
    <w:p w14:paraId="7DF0FB13" w14:textId="77777777" w:rsidR="004763DC" w:rsidRPr="00484298" w:rsidRDefault="004763DC" w:rsidP="004763DC">
      <w:pPr>
        <w:tabs>
          <w:tab w:val="clear" w:pos="567"/>
        </w:tabs>
        <w:autoSpaceDE w:val="0"/>
        <w:autoSpaceDN w:val="0"/>
        <w:adjustRightInd w:val="0"/>
        <w:snapToGrid/>
        <w:rPr>
          <w:rFonts w:cs="Arial"/>
          <w:b/>
          <w:bCs/>
          <w:snapToGrid/>
          <w:szCs w:val="22"/>
          <w:lang w:val="en-US" w:eastAsia="fr-FR"/>
        </w:rPr>
      </w:pPr>
    </w:p>
    <w:p w14:paraId="20DD160B" w14:textId="12607D44" w:rsidR="0092193C" w:rsidRPr="00484298" w:rsidRDefault="00B816D7" w:rsidP="00B816D7">
      <w:pPr>
        <w:spacing w:after="240"/>
        <w:jc w:val="both"/>
        <w:rPr>
          <w:rFonts w:cs="Arial"/>
          <w:snapToGrid/>
          <w:szCs w:val="22"/>
          <w:lang w:val="en-US" w:eastAsia="fr-FR"/>
        </w:rPr>
      </w:pPr>
      <w:r w:rsidRPr="00484298">
        <w:rPr>
          <w:rFonts w:cs="Arial"/>
          <w:snapToGrid/>
          <w:szCs w:val="22"/>
          <w:u w:val="single"/>
          <w:lang w:val="en-US" w:eastAsia="fr-FR"/>
        </w:rPr>
        <w:t xml:space="preserve">Proposed Methodology, </w:t>
      </w:r>
      <w:r w:rsidR="00CC5092" w:rsidRPr="00484298">
        <w:rPr>
          <w:rFonts w:cs="Arial"/>
          <w:snapToGrid/>
          <w:szCs w:val="22"/>
          <w:u w:val="single"/>
          <w:lang w:val="en-US" w:eastAsia="fr-FR"/>
        </w:rPr>
        <w:t xml:space="preserve">Approach </w:t>
      </w:r>
      <w:r w:rsidRPr="00484298">
        <w:rPr>
          <w:rFonts w:cs="Arial"/>
          <w:snapToGrid/>
          <w:szCs w:val="22"/>
          <w:u w:val="single"/>
          <w:lang w:val="en-US" w:eastAsia="fr-FR"/>
        </w:rPr>
        <w:t>and Implementation Plan</w:t>
      </w:r>
      <w:r w:rsidRPr="00484298">
        <w:rPr>
          <w:rFonts w:cs="Arial"/>
          <w:snapToGrid/>
          <w:szCs w:val="22"/>
          <w:lang w:val="en-US" w:eastAsia="fr-FR"/>
        </w:rPr>
        <w:t xml:space="preserve"> </w:t>
      </w:r>
    </w:p>
    <w:p w14:paraId="5CA36D80" w14:textId="00D30CBA" w:rsidR="00B816D7" w:rsidRPr="00484298" w:rsidRDefault="0062096B" w:rsidP="00484298">
      <w:pPr>
        <w:spacing w:after="240"/>
        <w:jc w:val="both"/>
        <w:rPr>
          <w:rFonts w:cs="Arial"/>
          <w:snapToGrid/>
          <w:szCs w:val="22"/>
          <w:lang w:val="en-US" w:eastAsia="fr-FR"/>
        </w:rPr>
      </w:pPr>
      <w:r w:rsidRPr="00484298">
        <w:rPr>
          <w:rFonts w:cs="Arial"/>
          <w:snapToGrid/>
          <w:szCs w:val="22"/>
          <w:lang w:val="en-US" w:eastAsia="fr-FR"/>
        </w:rPr>
        <w:t>T</w:t>
      </w:r>
      <w:r w:rsidR="00B816D7" w:rsidRPr="00484298">
        <w:rPr>
          <w:rFonts w:cs="Arial"/>
          <w:snapToGrid/>
          <w:szCs w:val="22"/>
          <w:lang w:val="en-US" w:eastAsia="fr-FR"/>
        </w:rPr>
        <w:t xml:space="preserve">his section should demonstrate the entity’s response to the Terms of Reference by identifying the specific components proposed, how the outputs/ delivery shall be addressed as specified; providing a detailed description of the </w:t>
      </w:r>
      <w:r w:rsidR="004F2AF2" w:rsidRPr="00484298">
        <w:rPr>
          <w:rFonts w:cs="Arial"/>
          <w:snapToGrid/>
          <w:szCs w:val="22"/>
          <w:lang w:val="en-US" w:eastAsia="fr-FR"/>
        </w:rPr>
        <w:t xml:space="preserve">approach </w:t>
      </w:r>
      <w:r w:rsidR="00B816D7" w:rsidRPr="00484298">
        <w:rPr>
          <w:rFonts w:cs="Arial"/>
          <w:snapToGrid/>
          <w:szCs w:val="22"/>
          <w:lang w:val="en-US" w:eastAsia="fr-FR"/>
        </w:rPr>
        <w:t>proposed</w:t>
      </w:r>
      <w:r w:rsidR="00484298">
        <w:rPr>
          <w:rFonts w:cs="Arial"/>
          <w:snapToGrid/>
          <w:szCs w:val="22"/>
          <w:lang w:val="en-US" w:eastAsia="fr-FR"/>
        </w:rPr>
        <w:t>.</w:t>
      </w:r>
    </w:p>
    <w:p w14:paraId="04ACA89C" w14:textId="07C8D585" w:rsidR="00B816D7" w:rsidRPr="00484298" w:rsidRDefault="00520CA7" w:rsidP="00484298">
      <w:pPr>
        <w:spacing w:after="240"/>
        <w:jc w:val="both"/>
        <w:rPr>
          <w:rFonts w:cs="Arial"/>
          <w:snapToGrid/>
          <w:szCs w:val="22"/>
          <w:lang w:val="en-US" w:eastAsia="fr-FR"/>
        </w:rPr>
      </w:pPr>
      <w:r w:rsidRPr="00484298">
        <w:rPr>
          <w:rFonts w:cs="Arial"/>
          <w:snapToGrid/>
          <w:szCs w:val="22"/>
          <w:lang w:val="en-US" w:eastAsia="fr-FR"/>
        </w:rPr>
        <w:t>Moreover,</w:t>
      </w:r>
      <w:r w:rsidR="00B816D7" w:rsidRPr="00484298">
        <w:rPr>
          <w:rFonts w:cs="Arial"/>
          <w:snapToGrid/>
          <w:szCs w:val="22"/>
          <w:lang w:val="en-US" w:eastAsia="fr-FR"/>
        </w:rPr>
        <w:t xml:space="preserve"> the proposal should demonstrate how the proposed methodology meets or exceeds the TOR, while ensuring appropriateness of the approach to the local conditions and the rest of the project operating environment. This methodology must be laid out in an implementation timetable</w:t>
      </w:r>
      <w:r w:rsidR="00484298" w:rsidRPr="00484298">
        <w:rPr>
          <w:rFonts w:cs="Arial"/>
          <w:snapToGrid/>
          <w:szCs w:val="22"/>
          <w:lang w:val="en-US" w:eastAsia="fr-FR"/>
        </w:rPr>
        <w:t>.</w:t>
      </w:r>
    </w:p>
    <w:p w14:paraId="6ECD2BBB" w14:textId="3B0AF511" w:rsidR="0092193C" w:rsidRPr="00484298" w:rsidRDefault="00B816D7" w:rsidP="00B816D7">
      <w:pPr>
        <w:spacing w:after="240"/>
        <w:jc w:val="both"/>
        <w:rPr>
          <w:rFonts w:cs="Arial"/>
          <w:snapToGrid/>
          <w:szCs w:val="22"/>
          <w:lang w:val="en-US" w:eastAsia="fr-FR"/>
        </w:rPr>
      </w:pPr>
      <w:r w:rsidRPr="00484298">
        <w:rPr>
          <w:rFonts w:cs="Arial"/>
          <w:snapToGrid/>
          <w:szCs w:val="22"/>
          <w:u w:val="single"/>
          <w:lang w:val="en-US" w:eastAsia="fr-FR"/>
        </w:rPr>
        <w:t>Management Structure and Resource (Key Personnel)</w:t>
      </w:r>
    </w:p>
    <w:p w14:paraId="1A37BE1F" w14:textId="35D00D87" w:rsidR="0092193C" w:rsidRDefault="00B816D7" w:rsidP="00FD2EEA">
      <w:pPr>
        <w:jc w:val="both"/>
        <w:rPr>
          <w:rFonts w:cs="Arial"/>
          <w:snapToGrid/>
          <w:szCs w:val="22"/>
          <w:lang w:val="en-US" w:eastAsia="fr-FR"/>
        </w:rPr>
      </w:pPr>
      <w:r w:rsidRPr="00484298">
        <w:rPr>
          <w:rFonts w:cs="Arial"/>
          <w:snapToGrid/>
          <w:szCs w:val="22"/>
          <w:lang w:val="en-US" w:eastAsia="fr-FR"/>
        </w:rPr>
        <w:t xml:space="preserve">This section should include </w:t>
      </w:r>
      <w:r w:rsidR="004F2AF2" w:rsidRPr="00484298">
        <w:rPr>
          <w:rFonts w:cs="Arial"/>
          <w:snapToGrid/>
          <w:szCs w:val="22"/>
          <w:lang w:val="en-US" w:eastAsia="fr-FR"/>
        </w:rPr>
        <w:t>a</w:t>
      </w:r>
      <w:r w:rsidRPr="00484298">
        <w:rPr>
          <w:rFonts w:cs="Arial"/>
          <w:snapToGrid/>
          <w:szCs w:val="22"/>
          <w:lang w:val="en-US" w:eastAsia="fr-FR"/>
        </w:rPr>
        <w:t xml:space="preserve"> comprehensive description of the management structure and information regarding required resources including curriculum vitae (CVs) of key personnel that will be assigned to support the implementation of the proposed methodology, clearly defining the </w:t>
      </w:r>
      <w:r w:rsidR="006953EC" w:rsidRPr="00484298">
        <w:rPr>
          <w:rFonts w:cs="Arial"/>
          <w:snapToGrid/>
          <w:szCs w:val="22"/>
          <w:lang w:val="en-US" w:eastAsia="fr-FR"/>
        </w:rPr>
        <w:t>qualifications in areas relevant to the TOR.</w:t>
      </w:r>
    </w:p>
    <w:p w14:paraId="7B11C285" w14:textId="77777777" w:rsidR="00FD2EEA" w:rsidRDefault="00FD2EEA" w:rsidP="00FD2EEA">
      <w:pPr>
        <w:jc w:val="both"/>
        <w:rPr>
          <w:rFonts w:cs="Arial"/>
          <w:snapToGrid/>
          <w:szCs w:val="22"/>
          <w:lang w:val="en-US" w:eastAsia="fr-FR"/>
        </w:rPr>
      </w:pPr>
    </w:p>
    <w:p w14:paraId="38FD3494" w14:textId="77777777" w:rsidR="00520CA7" w:rsidRPr="00484298" w:rsidRDefault="00520CA7" w:rsidP="00520CA7">
      <w:pPr>
        <w:spacing w:after="240"/>
        <w:jc w:val="both"/>
        <w:rPr>
          <w:rFonts w:cs="Arial"/>
          <w:snapToGrid/>
          <w:szCs w:val="22"/>
          <w:lang w:val="en-US" w:eastAsia="fr-FR"/>
        </w:rPr>
      </w:pPr>
    </w:p>
    <w:p w14:paraId="67856242" w14:textId="6C0CE98C" w:rsidR="00304F07" w:rsidRPr="00484298" w:rsidRDefault="00304F07" w:rsidP="00C106FD">
      <w:pPr>
        <w:pStyle w:val="Default0"/>
        <w:widowControl w:val="0"/>
        <w:numPr>
          <w:ilvl w:val="0"/>
          <w:numId w:val="5"/>
        </w:numPr>
        <w:rPr>
          <w:rFonts w:ascii="Arial" w:hAnsi="Arial" w:cs="Arial"/>
          <w:sz w:val="22"/>
          <w:szCs w:val="22"/>
          <w:u w:val="single"/>
          <w:lang w:val="en-US" w:eastAsia="en-US"/>
        </w:rPr>
      </w:pPr>
      <w:r w:rsidRPr="00484298">
        <w:rPr>
          <w:rFonts w:ascii="Arial" w:hAnsi="Arial" w:cs="Arial"/>
          <w:b/>
          <w:bCs/>
          <w:sz w:val="22"/>
          <w:szCs w:val="22"/>
          <w:u w:val="single"/>
          <w:lang w:val="en-US"/>
        </w:rPr>
        <w:t>EVALUATION CRITERIA</w:t>
      </w:r>
      <w:r w:rsidR="00520CA7" w:rsidRPr="00484298">
        <w:rPr>
          <w:rFonts w:ascii="Arial" w:hAnsi="Arial" w:cs="Arial"/>
          <w:b/>
          <w:bCs/>
          <w:sz w:val="22"/>
          <w:szCs w:val="22"/>
          <w:u w:val="single"/>
          <w:lang w:val="en-US"/>
        </w:rPr>
        <w:t>:</w:t>
      </w:r>
    </w:p>
    <w:p w14:paraId="03176442" w14:textId="77777777" w:rsidR="006953EC" w:rsidRPr="00484298" w:rsidRDefault="006953EC" w:rsidP="006953EC">
      <w:pPr>
        <w:tabs>
          <w:tab w:val="clear" w:pos="567"/>
        </w:tabs>
        <w:autoSpaceDE w:val="0"/>
        <w:autoSpaceDN w:val="0"/>
        <w:adjustRightInd w:val="0"/>
        <w:snapToGrid/>
        <w:rPr>
          <w:rFonts w:cs="Arial"/>
          <w:b/>
          <w:bCs/>
          <w:snapToGrid/>
          <w:szCs w:val="22"/>
          <w:lang w:val="en-US" w:eastAsia="fr-FR"/>
        </w:rPr>
      </w:pPr>
    </w:p>
    <w:p w14:paraId="336DE921" w14:textId="77777777" w:rsidR="00B816D7" w:rsidRPr="00484298" w:rsidRDefault="00B816D7" w:rsidP="0092193C">
      <w:pPr>
        <w:pStyle w:val="Default0"/>
        <w:widowControl w:val="0"/>
        <w:jc w:val="both"/>
        <w:rPr>
          <w:rFonts w:ascii="Arial" w:hAnsi="Arial" w:cs="Arial"/>
          <w:b/>
          <w:bCs/>
          <w:sz w:val="22"/>
          <w:szCs w:val="22"/>
          <w:lang w:val="en-US" w:eastAsia="en-US"/>
        </w:rPr>
      </w:pPr>
      <w:r w:rsidRPr="00484298">
        <w:rPr>
          <w:rFonts w:ascii="Arial" w:hAnsi="Arial" w:cs="Arial"/>
          <w:b/>
          <w:bCs/>
          <w:sz w:val="22"/>
          <w:szCs w:val="22"/>
          <w:lang w:val="en-US"/>
        </w:rPr>
        <w:t xml:space="preserve">Proposals will be evaluated based on the following criteria: </w:t>
      </w:r>
    </w:p>
    <w:p w14:paraId="1A9576D4" w14:textId="77777777" w:rsidR="00B816D7" w:rsidRPr="00484298" w:rsidRDefault="00B816D7" w:rsidP="0092193C">
      <w:pPr>
        <w:pStyle w:val="Default0"/>
        <w:jc w:val="both"/>
        <w:rPr>
          <w:rFonts w:ascii="Arial" w:hAnsi="Arial" w:cs="Arial"/>
          <w:sz w:val="22"/>
          <w:szCs w:val="22"/>
          <w:lang w:val="en-US"/>
        </w:rPr>
      </w:pPr>
    </w:p>
    <w:p w14:paraId="0870EEB8" w14:textId="22B05FAF" w:rsidR="00484298" w:rsidRPr="00484298" w:rsidRDefault="00B816D7" w:rsidP="00484298">
      <w:pPr>
        <w:pStyle w:val="Default0"/>
        <w:jc w:val="both"/>
        <w:rPr>
          <w:rFonts w:cs="Arial"/>
          <w:sz w:val="22"/>
          <w:szCs w:val="22"/>
          <w:lang w:val="en-US"/>
        </w:rPr>
      </w:pPr>
      <w:r w:rsidRPr="00484298">
        <w:rPr>
          <w:rFonts w:ascii="Arial" w:hAnsi="Arial" w:cs="Arial"/>
          <w:sz w:val="22"/>
          <w:szCs w:val="22"/>
          <w:lang w:val="en-US"/>
        </w:rPr>
        <w:t>1) Sound technical proposal that includes replicable inclusion mechanisms to</w:t>
      </w:r>
      <w:r w:rsidR="00484298" w:rsidRPr="00484298">
        <w:rPr>
          <w:rFonts w:cs="Arial"/>
          <w:sz w:val="22"/>
          <w:szCs w:val="22"/>
          <w:lang w:val="en-US"/>
        </w:rPr>
        <w:t xml:space="preserve"> maximize the value of the knowledge transfer to the beneficiaries?</w:t>
      </w:r>
    </w:p>
    <w:p w14:paraId="551636E0" w14:textId="77777777" w:rsidR="00B816D7" w:rsidRPr="00484298" w:rsidRDefault="00B816D7" w:rsidP="00484298">
      <w:pPr>
        <w:pStyle w:val="Default0"/>
        <w:jc w:val="both"/>
        <w:rPr>
          <w:rFonts w:ascii="Arial" w:hAnsi="Arial" w:cs="Arial"/>
          <w:sz w:val="22"/>
          <w:szCs w:val="22"/>
          <w:lang w:val="en-US"/>
        </w:rPr>
      </w:pPr>
    </w:p>
    <w:p w14:paraId="50441C65" w14:textId="5D7C0154" w:rsidR="00B816D7" w:rsidRPr="00484298" w:rsidRDefault="00B816D7" w:rsidP="0092193C">
      <w:pPr>
        <w:pStyle w:val="Default0"/>
        <w:jc w:val="both"/>
        <w:rPr>
          <w:rFonts w:ascii="Arial" w:hAnsi="Arial" w:cs="Arial"/>
          <w:sz w:val="22"/>
          <w:szCs w:val="22"/>
          <w:lang w:val="en-US"/>
        </w:rPr>
      </w:pPr>
      <w:r w:rsidRPr="00484298">
        <w:rPr>
          <w:rFonts w:ascii="Arial" w:hAnsi="Arial" w:cs="Arial"/>
          <w:sz w:val="22"/>
          <w:szCs w:val="22"/>
          <w:lang w:val="en-US"/>
        </w:rPr>
        <w:t xml:space="preserve">2) High impact interventions targeting </w:t>
      </w:r>
      <w:r w:rsidR="00D12A73" w:rsidRPr="00484298">
        <w:rPr>
          <w:rFonts w:ascii="Arial" w:hAnsi="Arial" w:cs="Arial"/>
          <w:sz w:val="22"/>
          <w:szCs w:val="22"/>
          <w:lang w:val="en-US"/>
        </w:rPr>
        <w:t>the needs established in the TO</w:t>
      </w:r>
      <w:r w:rsidRPr="00484298">
        <w:rPr>
          <w:rFonts w:ascii="Arial" w:hAnsi="Arial" w:cs="Arial"/>
          <w:sz w:val="22"/>
          <w:szCs w:val="22"/>
          <w:lang w:val="en-US"/>
        </w:rPr>
        <w:t>R.</w:t>
      </w:r>
    </w:p>
    <w:p w14:paraId="6002338B" w14:textId="77777777" w:rsidR="00B816D7" w:rsidRPr="00484298" w:rsidRDefault="00B816D7" w:rsidP="0092193C">
      <w:pPr>
        <w:pStyle w:val="Default0"/>
        <w:jc w:val="both"/>
        <w:rPr>
          <w:rFonts w:ascii="Arial" w:hAnsi="Arial" w:cs="Arial"/>
          <w:sz w:val="22"/>
          <w:szCs w:val="22"/>
          <w:lang w:val="en-US"/>
        </w:rPr>
      </w:pPr>
    </w:p>
    <w:p w14:paraId="4F804811" w14:textId="316BD2F1" w:rsidR="00B816D7" w:rsidRPr="00484298" w:rsidRDefault="00B816D7" w:rsidP="0092193C">
      <w:pPr>
        <w:pStyle w:val="Default0"/>
        <w:jc w:val="both"/>
        <w:rPr>
          <w:rFonts w:ascii="Arial" w:hAnsi="Arial" w:cs="Arial"/>
          <w:sz w:val="22"/>
          <w:szCs w:val="22"/>
          <w:lang w:val="en-US"/>
        </w:rPr>
      </w:pPr>
      <w:r w:rsidRPr="00484298">
        <w:rPr>
          <w:rFonts w:ascii="Arial" w:hAnsi="Arial" w:cs="Arial"/>
          <w:sz w:val="22"/>
          <w:szCs w:val="22"/>
          <w:lang w:val="en-US"/>
        </w:rPr>
        <w:t xml:space="preserve">3) Size of </w:t>
      </w:r>
      <w:r w:rsidR="00A720F3" w:rsidRPr="00484298">
        <w:rPr>
          <w:rFonts w:ascii="Arial" w:hAnsi="Arial" w:cs="Arial"/>
          <w:sz w:val="22"/>
          <w:szCs w:val="22"/>
          <w:lang w:val="en-US"/>
        </w:rPr>
        <w:t xml:space="preserve">the </w:t>
      </w:r>
      <w:r w:rsidRPr="00484298">
        <w:rPr>
          <w:rFonts w:ascii="Arial" w:hAnsi="Arial" w:cs="Arial"/>
          <w:sz w:val="22"/>
          <w:szCs w:val="22"/>
          <w:lang w:val="en-US"/>
        </w:rPr>
        <w:t>budget requested commensurate with the organization’s proven administrative and financial management capacity.</w:t>
      </w:r>
    </w:p>
    <w:p w14:paraId="07599596" w14:textId="77777777" w:rsidR="00B816D7" w:rsidRPr="00484298" w:rsidRDefault="00B816D7" w:rsidP="0092193C">
      <w:pPr>
        <w:pStyle w:val="Default0"/>
        <w:jc w:val="both"/>
        <w:rPr>
          <w:rFonts w:ascii="Arial" w:hAnsi="Arial" w:cs="Arial"/>
          <w:sz w:val="22"/>
          <w:szCs w:val="22"/>
          <w:lang w:val="en-US"/>
        </w:rPr>
      </w:pPr>
    </w:p>
    <w:p w14:paraId="12CC5411" w14:textId="6DE0B8E8" w:rsidR="00B816D7" w:rsidRPr="00484298" w:rsidRDefault="00B816D7" w:rsidP="0092193C">
      <w:pPr>
        <w:pStyle w:val="Default0"/>
        <w:jc w:val="both"/>
        <w:rPr>
          <w:rFonts w:ascii="Arial" w:hAnsi="Arial" w:cs="Arial"/>
          <w:sz w:val="22"/>
          <w:szCs w:val="22"/>
          <w:lang w:val="en-US"/>
        </w:rPr>
      </w:pPr>
      <w:r w:rsidRPr="00484298">
        <w:rPr>
          <w:rFonts w:ascii="Arial" w:hAnsi="Arial" w:cs="Arial"/>
          <w:sz w:val="22"/>
          <w:szCs w:val="22"/>
          <w:lang w:val="en-US"/>
        </w:rPr>
        <w:t>4) Participatory monitoring and evaluation that will contribute to building a sense of ownership among the beneficiaries t</w:t>
      </w:r>
      <w:r w:rsidR="00A720F3" w:rsidRPr="00484298">
        <w:rPr>
          <w:rFonts w:ascii="Arial" w:hAnsi="Arial" w:cs="Arial"/>
          <w:sz w:val="22"/>
          <w:szCs w:val="22"/>
          <w:lang w:val="en-US"/>
        </w:rPr>
        <w:t>hereby</w:t>
      </w:r>
      <w:r w:rsidRPr="00484298">
        <w:rPr>
          <w:rFonts w:ascii="Arial" w:hAnsi="Arial" w:cs="Arial"/>
          <w:sz w:val="22"/>
          <w:szCs w:val="22"/>
          <w:lang w:val="en-US"/>
        </w:rPr>
        <w:t xml:space="preserve"> promot</w:t>
      </w:r>
      <w:r w:rsidR="00A720F3" w:rsidRPr="00484298">
        <w:rPr>
          <w:rFonts w:ascii="Arial" w:hAnsi="Arial" w:cs="Arial"/>
          <w:sz w:val="22"/>
          <w:szCs w:val="22"/>
          <w:lang w:val="en-US"/>
        </w:rPr>
        <w:t>ing</w:t>
      </w:r>
      <w:r w:rsidRPr="00484298">
        <w:rPr>
          <w:rFonts w:ascii="Arial" w:hAnsi="Arial" w:cs="Arial"/>
          <w:sz w:val="22"/>
          <w:szCs w:val="22"/>
          <w:lang w:val="en-US"/>
        </w:rPr>
        <w:t xml:space="preserve"> the sustainability of the interventions.</w:t>
      </w:r>
    </w:p>
    <w:p w14:paraId="43C1C8F9" w14:textId="77777777" w:rsidR="006953EC" w:rsidRPr="00484298" w:rsidRDefault="006953EC" w:rsidP="006953EC">
      <w:pPr>
        <w:tabs>
          <w:tab w:val="clear" w:pos="567"/>
        </w:tabs>
        <w:autoSpaceDE w:val="0"/>
        <w:autoSpaceDN w:val="0"/>
        <w:adjustRightInd w:val="0"/>
        <w:snapToGrid/>
        <w:rPr>
          <w:rFonts w:cs="Arial"/>
          <w:b/>
          <w:bCs/>
          <w:snapToGrid/>
          <w:szCs w:val="22"/>
          <w:lang w:val="en-US" w:eastAsia="fr-FR"/>
        </w:rPr>
      </w:pPr>
    </w:p>
    <w:p w14:paraId="7C47C628" w14:textId="77777777" w:rsidR="00514549" w:rsidRDefault="00514549" w:rsidP="006953EC">
      <w:pPr>
        <w:tabs>
          <w:tab w:val="clear" w:pos="567"/>
        </w:tabs>
        <w:autoSpaceDE w:val="0"/>
        <w:autoSpaceDN w:val="0"/>
        <w:adjustRightInd w:val="0"/>
        <w:snapToGrid/>
        <w:rPr>
          <w:rFonts w:cs="Arial"/>
          <w:b/>
          <w:bCs/>
          <w:snapToGrid/>
          <w:szCs w:val="22"/>
          <w:lang w:val="en-US" w:eastAsia="fr-FR"/>
        </w:rPr>
      </w:pPr>
    </w:p>
    <w:p w14:paraId="56E77899" w14:textId="77777777" w:rsidR="009A7AD0" w:rsidRPr="00484298" w:rsidRDefault="009A7AD0" w:rsidP="006953EC">
      <w:pPr>
        <w:tabs>
          <w:tab w:val="clear" w:pos="567"/>
        </w:tabs>
        <w:autoSpaceDE w:val="0"/>
        <w:autoSpaceDN w:val="0"/>
        <w:adjustRightInd w:val="0"/>
        <w:snapToGrid/>
        <w:rPr>
          <w:rFonts w:cs="Arial"/>
          <w:b/>
          <w:bCs/>
          <w:snapToGrid/>
          <w:szCs w:val="22"/>
          <w:lang w:val="en-US" w:eastAsia="fr-FR"/>
        </w:rPr>
      </w:pPr>
    </w:p>
    <w:p w14:paraId="65585D03" w14:textId="384CCC91" w:rsidR="00732183" w:rsidRPr="00484298" w:rsidRDefault="00514549" w:rsidP="0047588A">
      <w:pPr>
        <w:tabs>
          <w:tab w:val="clear" w:pos="567"/>
        </w:tabs>
        <w:autoSpaceDE w:val="0"/>
        <w:autoSpaceDN w:val="0"/>
        <w:adjustRightInd w:val="0"/>
        <w:snapToGrid/>
        <w:rPr>
          <w:rFonts w:cs="Arial"/>
          <w:b/>
          <w:bCs/>
          <w:snapToGrid/>
          <w:szCs w:val="22"/>
          <w:lang w:val="en-US" w:eastAsia="fr-FR"/>
        </w:rPr>
      </w:pPr>
      <w:r w:rsidRPr="00484298">
        <w:rPr>
          <w:rFonts w:cs="Arial"/>
          <w:b/>
          <w:bCs/>
          <w:snapToGrid/>
          <w:szCs w:val="22"/>
          <w:lang w:val="en-US" w:eastAsia="fr-FR"/>
        </w:rPr>
        <w:lastRenderedPageBreak/>
        <w:fldChar w:fldCharType="begin"/>
      </w:r>
      <w:r w:rsidRPr="00484298">
        <w:rPr>
          <w:rFonts w:cs="Arial"/>
          <w:b/>
          <w:bCs/>
          <w:snapToGrid/>
          <w:szCs w:val="22"/>
          <w:lang w:val="en-US" w:eastAsia="fr-FR"/>
        </w:rPr>
        <w:instrText xml:space="preserve"> COMMENTS  "Option 1"  \* MERGEFORMAT </w:instrText>
      </w:r>
      <w:r w:rsidRPr="00484298">
        <w:rPr>
          <w:rFonts w:cs="Arial"/>
          <w:b/>
          <w:bCs/>
          <w:snapToGrid/>
          <w:szCs w:val="22"/>
          <w:lang w:val="en-US" w:eastAsia="fr-FR"/>
        </w:rPr>
        <w:fldChar w:fldCharType="end"/>
      </w:r>
      <w:r w:rsidR="00732183" w:rsidRPr="00484298">
        <w:rPr>
          <w:rFonts w:cs="Arial"/>
          <w:b/>
          <w:color w:val="000000"/>
          <w:sz w:val="18"/>
          <w:szCs w:val="18"/>
          <w:highlight w:val="lightGray"/>
          <w:lang w:val="en-US"/>
        </w:rPr>
        <w:t xml:space="preserve">Highest Total Score of Weighted Technical and </w:t>
      </w:r>
      <w:r w:rsidR="00732183" w:rsidRPr="00484298">
        <w:rPr>
          <w:rFonts w:cs="Arial"/>
          <w:b/>
          <w:color w:val="000000"/>
          <w:sz w:val="18"/>
          <w:szCs w:val="18"/>
          <w:lang w:val="en-US"/>
        </w:rPr>
        <w:t>Financial Criteria</w:t>
      </w:r>
    </w:p>
    <w:tbl>
      <w:tblPr>
        <w:tblW w:w="10065" w:type="dxa"/>
        <w:tblInd w:w="-1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654"/>
        <w:gridCol w:w="5073"/>
        <w:gridCol w:w="1368"/>
        <w:gridCol w:w="985"/>
        <w:gridCol w:w="993"/>
        <w:gridCol w:w="992"/>
      </w:tblGrid>
      <w:tr w:rsidR="00732183" w:rsidRPr="00484298" w14:paraId="2C3A077B" w14:textId="77777777" w:rsidTr="005A5C92">
        <w:trPr>
          <w:trHeight w:val="284"/>
        </w:trPr>
        <w:tc>
          <w:tcPr>
            <w:tcW w:w="5727" w:type="dxa"/>
            <w:gridSpan w:val="2"/>
            <w:vMerge w:val="restart"/>
            <w:vAlign w:val="center"/>
          </w:tcPr>
          <w:p w14:paraId="09F52704" w14:textId="77777777" w:rsidR="00732183" w:rsidRPr="00484298" w:rsidRDefault="00732183" w:rsidP="009F1EEC">
            <w:pPr>
              <w:rPr>
                <w:rFonts w:cs="Arial"/>
                <w:b/>
                <w:bCs/>
                <w:color w:val="000000"/>
                <w:sz w:val="18"/>
                <w:szCs w:val="18"/>
                <w:lang w:val="en-US"/>
              </w:rPr>
            </w:pPr>
            <w:r w:rsidRPr="00484298">
              <w:rPr>
                <w:rFonts w:cs="Arial"/>
                <w:b/>
                <w:bCs/>
                <w:color w:val="000000"/>
                <w:sz w:val="18"/>
                <w:szCs w:val="18"/>
                <w:lang w:val="en-US"/>
              </w:rPr>
              <w:t>Sample: Summary of Technical Proposal Evaluation Forms</w:t>
            </w:r>
          </w:p>
        </w:tc>
        <w:tc>
          <w:tcPr>
            <w:tcW w:w="1368" w:type="dxa"/>
            <w:vMerge w:val="restart"/>
            <w:vAlign w:val="center"/>
          </w:tcPr>
          <w:p w14:paraId="1CE67FA6" w14:textId="77777777" w:rsidR="00732183" w:rsidRPr="00484298" w:rsidRDefault="00732183" w:rsidP="009F1EEC">
            <w:pPr>
              <w:rPr>
                <w:rFonts w:cs="Arial"/>
                <w:b/>
                <w:color w:val="000000"/>
                <w:sz w:val="18"/>
                <w:szCs w:val="18"/>
                <w:lang w:val="en-US"/>
              </w:rPr>
            </w:pPr>
            <w:r w:rsidRPr="00484298">
              <w:rPr>
                <w:rFonts w:cs="Arial"/>
                <w:b/>
                <w:color w:val="000000"/>
                <w:sz w:val="18"/>
                <w:szCs w:val="18"/>
                <w:lang w:val="en-US"/>
              </w:rPr>
              <w:t>Points Obtainable</w:t>
            </w:r>
          </w:p>
        </w:tc>
        <w:tc>
          <w:tcPr>
            <w:tcW w:w="2970" w:type="dxa"/>
            <w:gridSpan w:val="3"/>
            <w:vAlign w:val="center"/>
          </w:tcPr>
          <w:p w14:paraId="51BBC9D0" w14:textId="77777777" w:rsidR="00732183" w:rsidRPr="00484298" w:rsidRDefault="00732183" w:rsidP="009F1EEC">
            <w:pPr>
              <w:jc w:val="center"/>
              <w:rPr>
                <w:rFonts w:cs="Arial"/>
                <w:b/>
                <w:color w:val="000000"/>
                <w:sz w:val="18"/>
                <w:szCs w:val="18"/>
                <w:lang w:val="en-US"/>
              </w:rPr>
            </w:pPr>
            <w:r w:rsidRPr="00484298">
              <w:rPr>
                <w:rFonts w:cs="Arial"/>
                <w:b/>
                <w:color w:val="000000"/>
                <w:sz w:val="18"/>
                <w:szCs w:val="18"/>
                <w:lang w:val="en-US"/>
              </w:rPr>
              <w:t>Name of Firm / Institution</w:t>
            </w:r>
          </w:p>
        </w:tc>
      </w:tr>
      <w:tr w:rsidR="00732183" w:rsidRPr="00484298" w14:paraId="614B7647" w14:textId="77777777" w:rsidTr="005A5C92">
        <w:trPr>
          <w:trHeight w:val="61"/>
        </w:trPr>
        <w:tc>
          <w:tcPr>
            <w:tcW w:w="5727" w:type="dxa"/>
            <w:gridSpan w:val="2"/>
            <w:vMerge/>
            <w:vAlign w:val="center"/>
          </w:tcPr>
          <w:p w14:paraId="493DC822" w14:textId="77777777" w:rsidR="00732183" w:rsidRPr="00484298" w:rsidRDefault="00732183" w:rsidP="009F1EEC">
            <w:pPr>
              <w:rPr>
                <w:rFonts w:cs="Arial"/>
                <w:color w:val="000000"/>
                <w:sz w:val="18"/>
                <w:szCs w:val="18"/>
                <w:lang w:val="en-US"/>
              </w:rPr>
            </w:pPr>
          </w:p>
        </w:tc>
        <w:tc>
          <w:tcPr>
            <w:tcW w:w="1368" w:type="dxa"/>
            <w:vMerge/>
            <w:vAlign w:val="center"/>
          </w:tcPr>
          <w:p w14:paraId="6233A102" w14:textId="77777777" w:rsidR="00732183" w:rsidRPr="00484298" w:rsidRDefault="00732183" w:rsidP="009F1EEC">
            <w:pPr>
              <w:rPr>
                <w:rFonts w:cs="Arial"/>
                <w:color w:val="000000"/>
                <w:sz w:val="18"/>
                <w:szCs w:val="18"/>
                <w:lang w:val="en-US"/>
              </w:rPr>
            </w:pPr>
          </w:p>
        </w:tc>
        <w:tc>
          <w:tcPr>
            <w:tcW w:w="985" w:type="dxa"/>
            <w:vAlign w:val="center"/>
          </w:tcPr>
          <w:p w14:paraId="71B4AFB4" w14:textId="77777777" w:rsidR="00732183" w:rsidRPr="00484298" w:rsidRDefault="00732183" w:rsidP="009F1EEC">
            <w:pPr>
              <w:jc w:val="center"/>
              <w:rPr>
                <w:rFonts w:cs="Arial"/>
                <w:color w:val="000000"/>
                <w:sz w:val="18"/>
                <w:szCs w:val="18"/>
                <w:lang w:val="en-US"/>
              </w:rPr>
            </w:pPr>
            <w:r w:rsidRPr="00484298">
              <w:rPr>
                <w:rFonts w:cs="Arial"/>
                <w:color w:val="000000"/>
                <w:sz w:val="18"/>
                <w:szCs w:val="18"/>
                <w:lang w:val="en-US"/>
              </w:rPr>
              <w:t>A</w:t>
            </w:r>
          </w:p>
        </w:tc>
        <w:tc>
          <w:tcPr>
            <w:tcW w:w="993" w:type="dxa"/>
            <w:vAlign w:val="center"/>
          </w:tcPr>
          <w:p w14:paraId="3BC56E66" w14:textId="77777777" w:rsidR="00732183" w:rsidRPr="00484298" w:rsidRDefault="00732183" w:rsidP="009F1EEC">
            <w:pPr>
              <w:jc w:val="center"/>
              <w:rPr>
                <w:rFonts w:cs="Arial"/>
                <w:color w:val="000000"/>
                <w:sz w:val="18"/>
                <w:szCs w:val="18"/>
                <w:lang w:val="en-US"/>
              </w:rPr>
            </w:pPr>
            <w:r w:rsidRPr="00484298">
              <w:rPr>
                <w:rFonts w:cs="Arial"/>
                <w:color w:val="000000"/>
                <w:sz w:val="18"/>
                <w:szCs w:val="18"/>
                <w:lang w:val="en-US"/>
              </w:rPr>
              <w:t>B</w:t>
            </w:r>
          </w:p>
        </w:tc>
        <w:tc>
          <w:tcPr>
            <w:tcW w:w="992" w:type="dxa"/>
            <w:vAlign w:val="center"/>
          </w:tcPr>
          <w:p w14:paraId="20290903" w14:textId="77777777" w:rsidR="00732183" w:rsidRPr="00484298" w:rsidRDefault="00732183" w:rsidP="009F1EEC">
            <w:pPr>
              <w:jc w:val="center"/>
              <w:rPr>
                <w:rFonts w:cs="Arial"/>
                <w:color w:val="000000"/>
                <w:sz w:val="18"/>
                <w:szCs w:val="18"/>
                <w:lang w:val="en-US"/>
              </w:rPr>
            </w:pPr>
            <w:r w:rsidRPr="00484298">
              <w:rPr>
                <w:rFonts w:cs="Arial"/>
                <w:color w:val="000000"/>
                <w:sz w:val="18"/>
                <w:szCs w:val="18"/>
                <w:lang w:val="en-US"/>
              </w:rPr>
              <w:t>C</w:t>
            </w:r>
          </w:p>
        </w:tc>
      </w:tr>
      <w:tr w:rsidR="00732183" w:rsidRPr="00484298" w14:paraId="67230AF4" w14:textId="77777777" w:rsidTr="005A5C92">
        <w:trPr>
          <w:trHeight w:val="284"/>
        </w:trPr>
        <w:tc>
          <w:tcPr>
            <w:tcW w:w="654" w:type="dxa"/>
            <w:vAlign w:val="center"/>
          </w:tcPr>
          <w:p w14:paraId="270578DB" w14:textId="77777777" w:rsidR="00732183" w:rsidRPr="00484298" w:rsidRDefault="00732183" w:rsidP="009F1EEC">
            <w:pPr>
              <w:jc w:val="center"/>
              <w:rPr>
                <w:rFonts w:cs="Arial"/>
                <w:color w:val="000000"/>
                <w:sz w:val="18"/>
                <w:szCs w:val="18"/>
                <w:lang w:val="en-US"/>
              </w:rPr>
            </w:pPr>
            <w:r w:rsidRPr="00484298">
              <w:rPr>
                <w:rFonts w:cs="Arial"/>
                <w:color w:val="000000"/>
                <w:sz w:val="18"/>
                <w:szCs w:val="18"/>
                <w:lang w:val="en-US"/>
              </w:rPr>
              <w:t>1.</w:t>
            </w:r>
          </w:p>
        </w:tc>
        <w:tc>
          <w:tcPr>
            <w:tcW w:w="5073" w:type="dxa"/>
            <w:vAlign w:val="center"/>
          </w:tcPr>
          <w:p w14:paraId="17FA3517" w14:textId="5A192275" w:rsidR="00732183" w:rsidRPr="00484298" w:rsidRDefault="00732183" w:rsidP="009F1EEC">
            <w:pPr>
              <w:rPr>
                <w:rFonts w:cs="Arial"/>
                <w:color w:val="000000"/>
                <w:sz w:val="18"/>
                <w:szCs w:val="18"/>
                <w:lang w:val="en-US"/>
              </w:rPr>
            </w:pPr>
            <w:r w:rsidRPr="00484298">
              <w:rPr>
                <w:rFonts w:cs="Arial"/>
                <w:color w:val="000000"/>
                <w:sz w:val="18"/>
                <w:szCs w:val="18"/>
                <w:lang w:val="en-US"/>
              </w:rPr>
              <w:t>Eligibility and qualifications of an entity submitting proposal</w:t>
            </w:r>
          </w:p>
        </w:tc>
        <w:tc>
          <w:tcPr>
            <w:tcW w:w="1368" w:type="dxa"/>
            <w:vAlign w:val="center"/>
          </w:tcPr>
          <w:p w14:paraId="74D36A6D" w14:textId="77777777" w:rsidR="00732183" w:rsidRPr="00484298" w:rsidRDefault="00732183" w:rsidP="009F1EEC">
            <w:pPr>
              <w:jc w:val="right"/>
              <w:rPr>
                <w:rFonts w:cs="Arial"/>
                <w:color w:val="000000"/>
                <w:sz w:val="18"/>
                <w:szCs w:val="18"/>
                <w:lang w:val="en-US"/>
              </w:rPr>
            </w:pPr>
            <w:r w:rsidRPr="00484298">
              <w:rPr>
                <w:rFonts w:cs="Arial"/>
                <w:color w:val="000000"/>
                <w:sz w:val="18"/>
                <w:szCs w:val="18"/>
                <w:lang w:val="en-US"/>
              </w:rPr>
              <w:t>200</w:t>
            </w:r>
          </w:p>
        </w:tc>
        <w:tc>
          <w:tcPr>
            <w:tcW w:w="985" w:type="dxa"/>
            <w:vAlign w:val="center"/>
          </w:tcPr>
          <w:p w14:paraId="6DA6C4D7" w14:textId="77777777" w:rsidR="00732183" w:rsidRPr="00484298" w:rsidRDefault="00732183" w:rsidP="009F1EEC">
            <w:pPr>
              <w:jc w:val="right"/>
              <w:rPr>
                <w:rFonts w:cs="Arial"/>
                <w:color w:val="000000"/>
                <w:sz w:val="18"/>
                <w:szCs w:val="18"/>
                <w:lang w:val="en-US"/>
              </w:rPr>
            </w:pPr>
          </w:p>
        </w:tc>
        <w:tc>
          <w:tcPr>
            <w:tcW w:w="993" w:type="dxa"/>
            <w:vAlign w:val="center"/>
          </w:tcPr>
          <w:p w14:paraId="31DA6604" w14:textId="77777777" w:rsidR="00732183" w:rsidRPr="00484298" w:rsidRDefault="00732183" w:rsidP="009F1EEC">
            <w:pPr>
              <w:jc w:val="right"/>
              <w:rPr>
                <w:rFonts w:cs="Arial"/>
                <w:color w:val="000000"/>
                <w:sz w:val="18"/>
                <w:szCs w:val="18"/>
                <w:highlight w:val="lightGray"/>
                <w:lang w:val="en-US"/>
              </w:rPr>
            </w:pPr>
          </w:p>
        </w:tc>
        <w:tc>
          <w:tcPr>
            <w:tcW w:w="992" w:type="dxa"/>
            <w:vAlign w:val="center"/>
          </w:tcPr>
          <w:p w14:paraId="22886F50" w14:textId="77777777" w:rsidR="00732183" w:rsidRPr="00484298" w:rsidRDefault="00732183" w:rsidP="009F1EEC">
            <w:pPr>
              <w:jc w:val="right"/>
              <w:rPr>
                <w:rFonts w:cs="Arial"/>
                <w:color w:val="000000"/>
                <w:sz w:val="18"/>
                <w:szCs w:val="18"/>
                <w:highlight w:val="lightGray"/>
                <w:lang w:val="en-US"/>
              </w:rPr>
            </w:pPr>
          </w:p>
        </w:tc>
      </w:tr>
      <w:tr w:rsidR="00732183" w:rsidRPr="00484298" w14:paraId="03F6ED1E" w14:textId="77777777" w:rsidTr="005A5C92">
        <w:trPr>
          <w:trHeight w:val="284"/>
        </w:trPr>
        <w:tc>
          <w:tcPr>
            <w:tcW w:w="654" w:type="dxa"/>
            <w:vAlign w:val="center"/>
          </w:tcPr>
          <w:p w14:paraId="46682A00" w14:textId="77777777" w:rsidR="00732183" w:rsidRPr="00484298" w:rsidRDefault="00732183" w:rsidP="009F1EEC">
            <w:pPr>
              <w:jc w:val="center"/>
              <w:rPr>
                <w:rFonts w:cs="Arial"/>
                <w:color w:val="000000"/>
                <w:sz w:val="18"/>
                <w:szCs w:val="18"/>
                <w:lang w:val="en-US"/>
              </w:rPr>
            </w:pPr>
            <w:r w:rsidRPr="00484298">
              <w:rPr>
                <w:rFonts w:cs="Arial"/>
                <w:color w:val="000000"/>
                <w:sz w:val="18"/>
                <w:szCs w:val="18"/>
                <w:lang w:val="en-US"/>
              </w:rPr>
              <w:t>2.</w:t>
            </w:r>
          </w:p>
        </w:tc>
        <w:tc>
          <w:tcPr>
            <w:tcW w:w="5073" w:type="dxa"/>
            <w:vAlign w:val="center"/>
          </w:tcPr>
          <w:p w14:paraId="25202967" w14:textId="77777777" w:rsidR="00732183" w:rsidRPr="00484298" w:rsidRDefault="00732183" w:rsidP="009F1EEC">
            <w:pPr>
              <w:rPr>
                <w:rFonts w:cs="Arial"/>
                <w:color w:val="000000"/>
                <w:sz w:val="18"/>
                <w:szCs w:val="18"/>
                <w:lang w:val="en-US"/>
              </w:rPr>
            </w:pPr>
            <w:r w:rsidRPr="00484298">
              <w:rPr>
                <w:rFonts w:cs="Arial"/>
                <w:color w:val="000000"/>
                <w:sz w:val="18"/>
                <w:szCs w:val="18"/>
                <w:lang w:val="en-US"/>
              </w:rPr>
              <w:t>Proposed Methodology, Approach and Implementation Plan</w:t>
            </w:r>
          </w:p>
        </w:tc>
        <w:tc>
          <w:tcPr>
            <w:tcW w:w="1368" w:type="dxa"/>
            <w:vAlign w:val="center"/>
          </w:tcPr>
          <w:p w14:paraId="5DE1215E" w14:textId="2E0239DA" w:rsidR="00732183" w:rsidRPr="00484298" w:rsidRDefault="00611089" w:rsidP="009F1EEC">
            <w:pPr>
              <w:jc w:val="right"/>
              <w:rPr>
                <w:rFonts w:cs="Arial"/>
                <w:color w:val="000000"/>
                <w:sz w:val="18"/>
                <w:szCs w:val="18"/>
                <w:lang w:val="en-US"/>
              </w:rPr>
            </w:pPr>
            <w:r w:rsidRPr="00484298">
              <w:rPr>
                <w:rFonts w:cs="Arial"/>
                <w:color w:val="000000"/>
                <w:sz w:val="18"/>
                <w:szCs w:val="18"/>
                <w:lang w:val="en-US"/>
              </w:rPr>
              <w:t>3</w:t>
            </w:r>
            <w:r w:rsidR="00732183" w:rsidRPr="00484298">
              <w:rPr>
                <w:rFonts w:cs="Arial"/>
                <w:color w:val="000000"/>
                <w:sz w:val="18"/>
                <w:szCs w:val="18"/>
                <w:lang w:val="en-US"/>
              </w:rPr>
              <w:t>00</w:t>
            </w:r>
          </w:p>
        </w:tc>
        <w:tc>
          <w:tcPr>
            <w:tcW w:w="985" w:type="dxa"/>
            <w:vAlign w:val="center"/>
          </w:tcPr>
          <w:p w14:paraId="20CA01E5" w14:textId="77777777" w:rsidR="00732183" w:rsidRPr="00484298" w:rsidRDefault="00732183" w:rsidP="009F1EEC">
            <w:pPr>
              <w:jc w:val="right"/>
              <w:rPr>
                <w:rFonts w:cs="Arial"/>
                <w:color w:val="000000"/>
                <w:sz w:val="18"/>
                <w:szCs w:val="18"/>
                <w:lang w:val="en-US"/>
              </w:rPr>
            </w:pPr>
          </w:p>
        </w:tc>
        <w:tc>
          <w:tcPr>
            <w:tcW w:w="993" w:type="dxa"/>
            <w:vAlign w:val="center"/>
          </w:tcPr>
          <w:p w14:paraId="00B77381" w14:textId="77777777" w:rsidR="00732183" w:rsidRPr="00484298" w:rsidRDefault="00732183" w:rsidP="009F1EEC">
            <w:pPr>
              <w:jc w:val="right"/>
              <w:rPr>
                <w:rFonts w:cs="Arial"/>
                <w:color w:val="000000"/>
                <w:sz w:val="18"/>
                <w:szCs w:val="18"/>
                <w:highlight w:val="lightGray"/>
                <w:lang w:val="en-US"/>
              </w:rPr>
            </w:pPr>
          </w:p>
        </w:tc>
        <w:tc>
          <w:tcPr>
            <w:tcW w:w="992" w:type="dxa"/>
            <w:vAlign w:val="center"/>
          </w:tcPr>
          <w:p w14:paraId="18D6D004" w14:textId="77777777" w:rsidR="00732183" w:rsidRPr="00484298" w:rsidRDefault="00732183" w:rsidP="009F1EEC">
            <w:pPr>
              <w:jc w:val="right"/>
              <w:rPr>
                <w:rFonts w:cs="Arial"/>
                <w:color w:val="000000"/>
                <w:sz w:val="18"/>
                <w:szCs w:val="18"/>
                <w:highlight w:val="lightGray"/>
                <w:lang w:val="en-US"/>
              </w:rPr>
            </w:pPr>
          </w:p>
        </w:tc>
      </w:tr>
      <w:tr w:rsidR="00732183" w:rsidRPr="00484298" w14:paraId="2D6F89DC" w14:textId="77777777" w:rsidTr="005A5C92">
        <w:trPr>
          <w:trHeight w:val="284"/>
        </w:trPr>
        <w:tc>
          <w:tcPr>
            <w:tcW w:w="654" w:type="dxa"/>
            <w:tcBorders>
              <w:bottom w:val="nil"/>
            </w:tcBorders>
            <w:vAlign w:val="center"/>
          </w:tcPr>
          <w:p w14:paraId="32F357B3" w14:textId="77777777" w:rsidR="00732183" w:rsidRPr="00484298" w:rsidRDefault="00732183" w:rsidP="009F1EEC">
            <w:pPr>
              <w:jc w:val="center"/>
              <w:rPr>
                <w:rFonts w:cs="Arial"/>
                <w:color w:val="000000"/>
                <w:sz w:val="18"/>
                <w:szCs w:val="18"/>
                <w:lang w:val="en-US"/>
              </w:rPr>
            </w:pPr>
            <w:r w:rsidRPr="00484298">
              <w:rPr>
                <w:rFonts w:cs="Arial"/>
                <w:color w:val="000000"/>
                <w:sz w:val="18"/>
                <w:szCs w:val="18"/>
                <w:lang w:val="en-US"/>
              </w:rPr>
              <w:t>3.</w:t>
            </w:r>
          </w:p>
        </w:tc>
        <w:tc>
          <w:tcPr>
            <w:tcW w:w="5073" w:type="dxa"/>
            <w:tcBorders>
              <w:bottom w:val="nil"/>
            </w:tcBorders>
            <w:vAlign w:val="center"/>
          </w:tcPr>
          <w:p w14:paraId="3C784E46" w14:textId="2D7E885E" w:rsidR="00732183" w:rsidRPr="00484298" w:rsidRDefault="00732183" w:rsidP="009F1EEC">
            <w:pPr>
              <w:rPr>
                <w:rFonts w:cs="Arial"/>
                <w:color w:val="000000"/>
                <w:sz w:val="18"/>
                <w:szCs w:val="18"/>
                <w:lang w:val="en-US"/>
              </w:rPr>
            </w:pPr>
            <w:r w:rsidRPr="00484298">
              <w:rPr>
                <w:rFonts w:cs="Arial"/>
                <w:color w:val="000000"/>
                <w:sz w:val="18"/>
                <w:szCs w:val="18"/>
                <w:lang w:val="en-US"/>
              </w:rPr>
              <w:t>Management Structure</w:t>
            </w:r>
            <w:r w:rsidR="00245518">
              <w:rPr>
                <w:rFonts w:cs="Arial"/>
                <w:color w:val="000000"/>
                <w:sz w:val="18"/>
                <w:szCs w:val="18"/>
                <w:lang w:val="en-US"/>
              </w:rPr>
              <w:t>,</w:t>
            </w:r>
            <w:r w:rsidRPr="00484298">
              <w:rPr>
                <w:rFonts w:cs="Arial"/>
                <w:color w:val="000000"/>
                <w:sz w:val="18"/>
                <w:szCs w:val="18"/>
                <w:lang w:val="en-US"/>
              </w:rPr>
              <w:t xml:space="preserve"> and Key Personnel</w:t>
            </w:r>
          </w:p>
        </w:tc>
        <w:tc>
          <w:tcPr>
            <w:tcW w:w="1368" w:type="dxa"/>
            <w:tcBorders>
              <w:bottom w:val="nil"/>
            </w:tcBorders>
            <w:vAlign w:val="center"/>
          </w:tcPr>
          <w:p w14:paraId="6E5FA643" w14:textId="07DB74ED" w:rsidR="00732183" w:rsidRPr="00484298" w:rsidRDefault="00611089" w:rsidP="009F1EEC">
            <w:pPr>
              <w:jc w:val="right"/>
              <w:rPr>
                <w:rFonts w:cs="Arial"/>
                <w:color w:val="000000"/>
                <w:sz w:val="18"/>
                <w:szCs w:val="18"/>
                <w:lang w:val="en-US"/>
              </w:rPr>
            </w:pPr>
            <w:r w:rsidRPr="00484298">
              <w:rPr>
                <w:rFonts w:cs="Arial"/>
                <w:color w:val="000000"/>
                <w:sz w:val="18"/>
                <w:szCs w:val="18"/>
                <w:lang w:val="en-US"/>
              </w:rPr>
              <w:t>2</w:t>
            </w:r>
            <w:r w:rsidR="00732183" w:rsidRPr="00484298">
              <w:rPr>
                <w:rFonts w:cs="Arial"/>
                <w:color w:val="000000"/>
                <w:sz w:val="18"/>
                <w:szCs w:val="18"/>
                <w:lang w:val="en-US"/>
              </w:rPr>
              <w:t>00</w:t>
            </w:r>
          </w:p>
        </w:tc>
        <w:tc>
          <w:tcPr>
            <w:tcW w:w="985" w:type="dxa"/>
            <w:tcBorders>
              <w:bottom w:val="nil"/>
            </w:tcBorders>
            <w:vAlign w:val="center"/>
          </w:tcPr>
          <w:p w14:paraId="667A3DCA" w14:textId="77777777" w:rsidR="00732183" w:rsidRPr="00484298" w:rsidRDefault="00732183" w:rsidP="009F1EEC">
            <w:pPr>
              <w:jc w:val="right"/>
              <w:rPr>
                <w:rFonts w:cs="Arial"/>
                <w:color w:val="000000"/>
                <w:sz w:val="18"/>
                <w:szCs w:val="18"/>
                <w:lang w:val="en-US"/>
              </w:rPr>
            </w:pPr>
          </w:p>
        </w:tc>
        <w:tc>
          <w:tcPr>
            <w:tcW w:w="993" w:type="dxa"/>
            <w:tcBorders>
              <w:bottom w:val="nil"/>
            </w:tcBorders>
            <w:vAlign w:val="center"/>
          </w:tcPr>
          <w:p w14:paraId="7AA16C7C" w14:textId="77777777" w:rsidR="00732183" w:rsidRPr="00484298" w:rsidRDefault="00732183" w:rsidP="009F1EEC">
            <w:pPr>
              <w:jc w:val="right"/>
              <w:rPr>
                <w:rFonts w:cs="Arial"/>
                <w:color w:val="000000"/>
                <w:sz w:val="18"/>
                <w:szCs w:val="18"/>
                <w:highlight w:val="lightGray"/>
                <w:lang w:val="en-US"/>
              </w:rPr>
            </w:pPr>
          </w:p>
        </w:tc>
        <w:tc>
          <w:tcPr>
            <w:tcW w:w="992" w:type="dxa"/>
            <w:tcBorders>
              <w:bottom w:val="nil"/>
            </w:tcBorders>
            <w:vAlign w:val="center"/>
          </w:tcPr>
          <w:p w14:paraId="1DCBC5CA" w14:textId="77777777" w:rsidR="00732183" w:rsidRPr="00484298" w:rsidRDefault="00732183" w:rsidP="009F1EEC">
            <w:pPr>
              <w:jc w:val="right"/>
              <w:rPr>
                <w:rFonts w:cs="Arial"/>
                <w:color w:val="000000"/>
                <w:sz w:val="18"/>
                <w:szCs w:val="18"/>
                <w:highlight w:val="lightGray"/>
                <w:lang w:val="en-US"/>
              </w:rPr>
            </w:pPr>
          </w:p>
        </w:tc>
      </w:tr>
      <w:tr w:rsidR="00732183" w:rsidRPr="00484298" w14:paraId="68125CE2" w14:textId="77777777" w:rsidTr="005A5C92">
        <w:trPr>
          <w:trHeight w:val="284"/>
        </w:trPr>
        <w:tc>
          <w:tcPr>
            <w:tcW w:w="654" w:type="dxa"/>
            <w:shd w:val="pct15" w:color="auto" w:fill="FFFFFF"/>
            <w:vAlign w:val="center"/>
          </w:tcPr>
          <w:p w14:paraId="2B088E98" w14:textId="77777777" w:rsidR="00732183" w:rsidRPr="00484298" w:rsidRDefault="00732183" w:rsidP="009F1EEC">
            <w:pPr>
              <w:jc w:val="center"/>
              <w:rPr>
                <w:rFonts w:cs="Arial"/>
                <w:b/>
                <w:color w:val="000000"/>
                <w:sz w:val="18"/>
                <w:szCs w:val="18"/>
                <w:highlight w:val="lightGray"/>
                <w:lang w:val="en-US"/>
              </w:rPr>
            </w:pPr>
          </w:p>
        </w:tc>
        <w:tc>
          <w:tcPr>
            <w:tcW w:w="5073" w:type="dxa"/>
            <w:shd w:val="pct15" w:color="auto" w:fill="FFFFFF"/>
            <w:vAlign w:val="center"/>
          </w:tcPr>
          <w:p w14:paraId="0253369D" w14:textId="77777777" w:rsidR="00732183" w:rsidRPr="00484298" w:rsidRDefault="00732183" w:rsidP="009F1EEC">
            <w:pPr>
              <w:rPr>
                <w:rFonts w:cs="Arial"/>
                <w:b/>
                <w:color w:val="000000"/>
                <w:sz w:val="18"/>
                <w:szCs w:val="18"/>
                <w:highlight w:val="lightGray"/>
                <w:lang w:val="en-US"/>
              </w:rPr>
            </w:pPr>
            <w:r w:rsidRPr="00484298">
              <w:rPr>
                <w:rFonts w:cs="Arial"/>
                <w:b/>
                <w:color w:val="000000"/>
                <w:sz w:val="18"/>
                <w:szCs w:val="18"/>
                <w:highlight w:val="lightGray"/>
                <w:lang w:val="en-US"/>
              </w:rPr>
              <w:t>Sub-total for Technical Evaluation</w:t>
            </w:r>
          </w:p>
        </w:tc>
        <w:tc>
          <w:tcPr>
            <w:tcW w:w="1368" w:type="dxa"/>
            <w:shd w:val="pct15" w:color="auto" w:fill="FFFFFF"/>
            <w:vAlign w:val="center"/>
          </w:tcPr>
          <w:p w14:paraId="4D62CCE6" w14:textId="77777777" w:rsidR="00732183" w:rsidRPr="00484298" w:rsidRDefault="00732183" w:rsidP="009F1EEC">
            <w:pPr>
              <w:jc w:val="right"/>
              <w:rPr>
                <w:rFonts w:cs="Arial"/>
                <w:b/>
                <w:color w:val="000000"/>
                <w:sz w:val="18"/>
                <w:szCs w:val="18"/>
                <w:highlight w:val="lightGray"/>
                <w:lang w:val="en-US"/>
              </w:rPr>
            </w:pPr>
            <w:r w:rsidRPr="00484298">
              <w:rPr>
                <w:rFonts w:cs="Arial"/>
                <w:b/>
                <w:color w:val="000000"/>
                <w:sz w:val="18"/>
                <w:szCs w:val="18"/>
                <w:highlight w:val="lightGray"/>
                <w:lang w:val="en-US"/>
              </w:rPr>
              <w:t>700</w:t>
            </w:r>
          </w:p>
        </w:tc>
        <w:tc>
          <w:tcPr>
            <w:tcW w:w="985" w:type="dxa"/>
            <w:shd w:val="pct15" w:color="auto" w:fill="FFFFFF"/>
            <w:vAlign w:val="center"/>
          </w:tcPr>
          <w:p w14:paraId="625B5F4F" w14:textId="77777777" w:rsidR="00732183" w:rsidRPr="00484298" w:rsidRDefault="00732183" w:rsidP="009F1EEC">
            <w:pPr>
              <w:jc w:val="right"/>
              <w:rPr>
                <w:rFonts w:cs="Arial"/>
                <w:b/>
                <w:color w:val="000000"/>
                <w:sz w:val="18"/>
                <w:szCs w:val="18"/>
                <w:highlight w:val="lightGray"/>
                <w:lang w:val="en-US"/>
              </w:rPr>
            </w:pPr>
          </w:p>
        </w:tc>
        <w:tc>
          <w:tcPr>
            <w:tcW w:w="993" w:type="dxa"/>
            <w:shd w:val="pct15" w:color="auto" w:fill="FFFFFF"/>
            <w:vAlign w:val="center"/>
          </w:tcPr>
          <w:p w14:paraId="66643CAD" w14:textId="77777777" w:rsidR="00732183" w:rsidRPr="00484298" w:rsidRDefault="00732183" w:rsidP="009F1EEC">
            <w:pPr>
              <w:jc w:val="right"/>
              <w:rPr>
                <w:rFonts w:cs="Arial"/>
                <w:b/>
                <w:color w:val="000000"/>
                <w:sz w:val="18"/>
                <w:szCs w:val="18"/>
                <w:highlight w:val="lightGray"/>
                <w:lang w:val="en-US"/>
              </w:rPr>
            </w:pPr>
          </w:p>
        </w:tc>
        <w:tc>
          <w:tcPr>
            <w:tcW w:w="992" w:type="dxa"/>
            <w:shd w:val="pct15" w:color="auto" w:fill="FFFFFF"/>
            <w:vAlign w:val="center"/>
          </w:tcPr>
          <w:p w14:paraId="2E78B707" w14:textId="77777777" w:rsidR="00732183" w:rsidRPr="00484298" w:rsidRDefault="00732183" w:rsidP="009F1EEC">
            <w:pPr>
              <w:jc w:val="right"/>
              <w:rPr>
                <w:rFonts w:cs="Arial"/>
                <w:b/>
                <w:color w:val="000000"/>
                <w:sz w:val="18"/>
                <w:szCs w:val="18"/>
                <w:highlight w:val="lightGray"/>
                <w:lang w:val="en-US"/>
              </w:rPr>
            </w:pPr>
          </w:p>
        </w:tc>
      </w:tr>
    </w:tbl>
    <w:p w14:paraId="23824609" w14:textId="77777777" w:rsidR="00732183" w:rsidRPr="00484298" w:rsidRDefault="00732183" w:rsidP="00732183">
      <w:pPr>
        <w:jc w:val="both"/>
        <w:rPr>
          <w:rStyle w:val="Emphasis"/>
          <w:rFonts w:cs="Arial"/>
          <w:b/>
          <w:iCs w:val="0"/>
          <w:color w:val="000000"/>
          <w:sz w:val="10"/>
          <w:szCs w:val="10"/>
          <w:highlight w:val="lightGray"/>
          <w:lang w:val="en-US"/>
        </w:rPr>
      </w:pPr>
    </w:p>
    <w:p w14:paraId="57C58B61" w14:textId="77777777" w:rsidR="00732183" w:rsidRPr="00484298" w:rsidRDefault="00732183" w:rsidP="00732183">
      <w:pPr>
        <w:jc w:val="both"/>
        <w:rPr>
          <w:rStyle w:val="Emphasis"/>
          <w:rFonts w:cs="Arial"/>
          <w:b/>
          <w:iCs w:val="0"/>
          <w:color w:val="000000"/>
          <w:sz w:val="20"/>
          <w:szCs w:val="20"/>
          <w:lang w:val="en-US"/>
        </w:rPr>
      </w:pPr>
      <w:r w:rsidRPr="00484298">
        <w:rPr>
          <w:rStyle w:val="Emphasis"/>
          <w:rFonts w:cs="Arial"/>
          <w:b/>
          <w:iCs w:val="0"/>
          <w:color w:val="000000"/>
          <w:sz w:val="20"/>
          <w:szCs w:val="20"/>
          <w:lang w:val="en-US"/>
        </w:rPr>
        <w:t>Financial Proposal Evaluation Form</w:t>
      </w:r>
    </w:p>
    <w:tbl>
      <w:tblPr>
        <w:tblW w:w="10065" w:type="dxa"/>
        <w:tblInd w:w="-1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654"/>
        <w:gridCol w:w="5073"/>
        <w:gridCol w:w="1361"/>
        <w:gridCol w:w="992"/>
        <w:gridCol w:w="993"/>
        <w:gridCol w:w="992"/>
      </w:tblGrid>
      <w:tr w:rsidR="00732183" w:rsidRPr="00484298" w14:paraId="1BCB21B3" w14:textId="77777777" w:rsidTr="005A5C92">
        <w:trPr>
          <w:trHeight w:val="284"/>
        </w:trPr>
        <w:tc>
          <w:tcPr>
            <w:tcW w:w="5727" w:type="dxa"/>
            <w:gridSpan w:val="2"/>
            <w:vMerge w:val="restart"/>
            <w:vAlign w:val="center"/>
          </w:tcPr>
          <w:p w14:paraId="5080E659" w14:textId="77777777" w:rsidR="00732183" w:rsidRPr="00484298" w:rsidRDefault="00732183" w:rsidP="009F1EEC">
            <w:pPr>
              <w:rPr>
                <w:rFonts w:cs="Arial"/>
                <w:b/>
                <w:bCs/>
                <w:color w:val="000000"/>
                <w:sz w:val="18"/>
                <w:szCs w:val="18"/>
                <w:lang w:val="en-US"/>
              </w:rPr>
            </w:pPr>
            <w:r w:rsidRPr="00484298">
              <w:rPr>
                <w:rFonts w:cs="Arial"/>
                <w:b/>
                <w:bCs/>
                <w:color w:val="000000"/>
                <w:sz w:val="18"/>
                <w:szCs w:val="18"/>
                <w:lang w:val="en-US"/>
              </w:rPr>
              <w:t>Sample: Summary of Financial Proposal</w:t>
            </w:r>
          </w:p>
        </w:tc>
        <w:tc>
          <w:tcPr>
            <w:tcW w:w="1361" w:type="dxa"/>
            <w:vMerge w:val="restart"/>
            <w:vAlign w:val="center"/>
          </w:tcPr>
          <w:p w14:paraId="7C11C390" w14:textId="77777777" w:rsidR="00732183" w:rsidRPr="00484298" w:rsidRDefault="00732183" w:rsidP="009F1EEC">
            <w:pPr>
              <w:rPr>
                <w:rFonts w:cs="Arial"/>
                <w:b/>
                <w:color w:val="000000"/>
                <w:sz w:val="18"/>
                <w:szCs w:val="18"/>
                <w:lang w:val="en-US"/>
              </w:rPr>
            </w:pPr>
            <w:r w:rsidRPr="00484298">
              <w:rPr>
                <w:rFonts w:cs="Arial"/>
                <w:b/>
                <w:color w:val="000000"/>
                <w:sz w:val="18"/>
                <w:szCs w:val="18"/>
                <w:lang w:val="en-US"/>
              </w:rPr>
              <w:t>Points Obtainable</w:t>
            </w:r>
          </w:p>
        </w:tc>
        <w:tc>
          <w:tcPr>
            <w:tcW w:w="2977" w:type="dxa"/>
            <w:gridSpan w:val="3"/>
            <w:vAlign w:val="center"/>
          </w:tcPr>
          <w:p w14:paraId="50886658" w14:textId="77777777" w:rsidR="00732183" w:rsidRPr="00484298" w:rsidRDefault="00732183" w:rsidP="009F1EEC">
            <w:pPr>
              <w:jc w:val="center"/>
              <w:rPr>
                <w:rFonts w:cs="Arial"/>
                <w:b/>
                <w:color w:val="000000"/>
                <w:sz w:val="18"/>
                <w:szCs w:val="18"/>
                <w:lang w:val="en-US"/>
              </w:rPr>
            </w:pPr>
            <w:r w:rsidRPr="00484298">
              <w:rPr>
                <w:rFonts w:cs="Arial"/>
                <w:b/>
                <w:color w:val="000000"/>
                <w:sz w:val="18"/>
                <w:szCs w:val="18"/>
                <w:lang w:val="en-US"/>
              </w:rPr>
              <w:t>Name of Firm / Institution</w:t>
            </w:r>
          </w:p>
        </w:tc>
      </w:tr>
      <w:tr w:rsidR="00732183" w:rsidRPr="00484298" w14:paraId="2F3E9FDA" w14:textId="77777777" w:rsidTr="005A5C92">
        <w:trPr>
          <w:trHeight w:val="119"/>
        </w:trPr>
        <w:tc>
          <w:tcPr>
            <w:tcW w:w="5727" w:type="dxa"/>
            <w:gridSpan w:val="2"/>
            <w:vMerge/>
            <w:vAlign w:val="center"/>
          </w:tcPr>
          <w:p w14:paraId="5AD8A0CC" w14:textId="77777777" w:rsidR="00732183" w:rsidRPr="00484298" w:rsidRDefault="00732183" w:rsidP="009F1EEC">
            <w:pPr>
              <w:rPr>
                <w:rFonts w:cs="Arial"/>
                <w:color w:val="000000"/>
                <w:sz w:val="18"/>
                <w:szCs w:val="18"/>
                <w:lang w:val="en-US"/>
              </w:rPr>
            </w:pPr>
          </w:p>
        </w:tc>
        <w:tc>
          <w:tcPr>
            <w:tcW w:w="1361" w:type="dxa"/>
            <w:vMerge/>
            <w:vAlign w:val="center"/>
          </w:tcPr>
          <w:p w14:paraId="439DAAF8" w14:textId="77777777" w:rsidR="00732183" w:rsidRPr="00484298" w:rsidRDefault="00732183" w:rsidP="009F1EEC">
            <w:pPr>
              <w:rPr>
                <w:rFonts w:cs="Arial"/>
                <w:color w:val="000000"/>
                <w:sz w:val="18"/>
                <w:szCs w:val="18"/>
                <w:lang w:val="en-US"/>
              </w:rPr>
            </w:pPr>
          </w:p>
        </w:tc>
        <w:tc>
          <w:tcPr>
            <w:tcW w:w="992" w:type="dxa"/>
            <w:vAlign w:val="center"/>
          </w:tcPr>
          <w:p w14:paraId="12B4C569" w14:textId="77777777" w:rsidR="00732183" w:rsidRPr="00484298" w:rsidRDefault="00732183" w:rsidP="009F1EEC">
            <w:pPr>
              <w:jc w:val="center"/>
              <w:rPr>
                <w:rFonts w:cs="Arial"/>
                <w:color w:val="000000"/>
                <w:sz w:val="18"/>
                <w:szCs w:val="18"/>
                <w:lang w:val="en-US"/>
              </w:rPr>
            </w:pPr>
            <w:r w:rsidRPr="00484298">
              <w:rPr>
                <w:rFonts w:cs="Arial"/>
                <w:color w:val="000000"/>
                <w:sz w:val="18"/>
                <w:szCs w:val="18"/>
                <w:lang w:val="en-US"/>
              </w:rPr>
              <w:t>A</w:t>
            </w:r>
          </w:p>
        </w:tc>
        <w:tc>
          <w:tcPr>
            <w:tcW w:w="993" w:type="dxa"/>
            <w:vAlign w:val="center"/>
          </w:tcPr>
          <w:p w14:paraId="3C061467" w14:textId="77777777" w:rsidR="00732183" w:rsidRPr="00484298" w:rsidRDefault="00732183" w:rsidP="009F1EEC">
            <w:pPr>
              <w:jc w:val="center"/>
              <w:rPr>
                <w:rFonts w:cs="Arial"/>
                <w:color w:val="000000"/>
                <w:sz w:val="18"/>
                <w:szCs w:val="18"/>
                <w:lang w:val="en-US"/>
              </w:rPr>
            </w:pPr>
            <w:r w:rsidRPr="00484298">
              <w:rPr>
                <w:rFonts w:cs="Arial"/>
                <w:color w:val="000000"/>
                <w:sz w:val="18"/>
                <w:szCs w:val="18"/>
                <w:lang w:val="en-US"/>
              </w:rPr>
              <w:t>B</w:t>
            </w:r>
          </w:p>
        </w:tc>
        <w:tc>
          <w:tcPr>
            <w:tcW w:w="992" w:type="dxa"/>
            <w:vAlign w:val="center"/>
          </w:tcPr>
          <w:p w14:paraId="5049834A" w14:textId="77777777" w:rsidR="00732183" w:rsidRPr="00484298" w:rsidRDefault="00732183" w:rsidP="009F1EEC">
            <w:pPr>
              <w:jc w:val="center"/>
              <w:rPr>
                <w:rFonts w:cs="Arial"/>
                <w:color w:val="000000"/>
                <w:sz w:val="18"/>
                <w:szCs w:val="18"/>
                <w:lang w:val="en-US"/>
              </w:rPr>
            </w:pPr>
            <w:r w:rsidRPr="00484298">
              <w:rPr>
                <w:rFonts w:cs="Arial"/>
                <w:color w:val="000000"/>
                <w:sz w:val="18"/>
                <w:szCs w:val="18"/>
                <w:lang w:val="en-US"/>
              </w:rPr>
              <w:t>C</w:t>
            </w:r>
          </w:p>
        </w:tc>
      </w:tr>
      <w:tr w:rsidR="00732183" w:rsidRPr="00484298" w14:paraId="6D2AE7D2" w14:textId="77777777" w:rsidTr="005A5C92">
        <w:trPr>
          <w:trHeight w:val="284"/>
        </w:trPr>
        <w:tc>
          <w:tcPr>
            <w:tcW w:w="654" w:type="dxa"/>
            <w:tcBorders>
              <w:bottom w:val="nil"/>
            </w:tcBorders>
            <w:vAlign w:val="center"/>
          </w:tcPr>
          <w:p w14:paraId="10872C3D" w14:textId="77777777" w:rsidR="00732183" w:rsidRPr="00484298" w:rsidRDefault="00732183" w:rsidP="009F1EEC">
            <w:pPr>
              <w:rPr>
                <w:rFonts w:cs="Arial"/>
                <w:color w:val="000000"/>
                <w:sz w:val="18"/>
                <w:szCs w:val="18"/>
                <w:lang w:val="en-US"/>
              </w:rPr>
            </w:pPr>
          </w:p>
        </w:tc>
        <w:tc>
          <w:tcPr>
            <w:tcW w:w="5073" w:type="dxa"/>
            <w:tcBorders>
              <w:bottom w:val="nil"/>
            </w:tcBorders>
            <w:vAlign w:val="center"/>
          </w:tcPr>
          <w:p w14:paraId="2CB8E2EC" w14:textId="77777777" w:rsidR="00732183" w:rsidRPr="00484298" w:rsidRDefault="00732183" w:rsidP="009F1EEC">
            <w:pPr>
              <w:rPr>
                <w:rFonts w:cs="Arial"/>
                <w:color w:val="000000"/>
                <w:sz w:val="18"/>
                <w:szCs w:val="18"/>
                <w:lang w:val="en-US"/>
              </w:rPr>
            </w:pPr>
            <w:r w:rsidRPr="00484298">
              <w:rPr>
                <w:rFonts w:cs="Arial"/>
                <w:color w:val="000000"/>
                <w:sz w:val="18"/>
                <w:szCs w:val="18"/>
                <w:lang w:val="en-US"/>
              </w:rPr>
              <w:t>Financial Proposal</w:t>
            </w:r>
          </w:p>
        </w:tc>
        <w:tc>
          <w:tcPr>
            <w:tcW w:w="1361" w:type="dxa"/>
            <w:tcBorders>
              <w:bottom w:val="nil"/>
            </w:tcBorders>
            <w:vAlign w:val="center"/>
          </w:tcPr>
          <w:p w14:paraId="4BE64B81" w14:textId="77777777" w:rsidR="00732183" w:rsidRPr="00484298" w:rsidRDefault="00732183" w:rsidP="009F1EEC">
            <w:pPr>
              <w:jc w:val="right"/>
              <w:rPr>
                <w:rFonts w:cs="Arial"/>
                <w:color w:val="000000"/>
                <w:sz w:val="18"/>
                <w:szCs w:val="18"/>
                <w:lang w:val="en-US"/>
              </w:rPr>
            </w:pPr>
            <w:r w:rsidRPr="00484298">
              <w:rPr>
                <w:rFonts w:cs="Arial"/>
                <w:color w:val="000000"/>
                <w:sz w:val="18"/>
                <w:szCs w:val="18"/>
                <w:lang w:val="en-US"/>
              </w:rPr>
              <w:t>300</w:t>
            </w:r>
          </w:p>
        </w:tc>
        <w:tc>
          <w:tcPr>
            <w:tcW w:w="992" w:type="dxa"/>
            <w:tcBorders>
              <w:bottom w:val="nil"/>
            </w:tcBorders>
            <w:vAlign w:val="center"/>
          </w:tcPr>
          <w:p w14:paraId="5CEB708C" w14:textId="77777777" w:rsidR="00732183" w:rsidRPr="00484298" w:rsidRDefault="00732183" w:rsidP="009F1EEC">
            <w:pPr>
              <w:jc w:val="right"/>
              <w:rPr>
                <w:rFonts w:cs="Arial"/>
                <w:color w:val="000000"/>
                <w:sz w:val="18"/>
                <w:szCs w:val="18"/>
                <w:lang w:val="en-US"/>
              </w:rPr>
            </w:pPr>
          </w:p>
        </w:tc>
        <w:tc>
          <w:tcPr>
            <w:tcW w:w="993" w:type="dxa"/>
            <w:tcBorders>
              <w:bottom w:val="nil"/>
            </w:tcBorders>
            <w:vAlign w:val="center"/>
          </w:tcPr>
          <w:p w14:paraId="4F499F26" w14:textId="77777777" w:rsidR="00732183" w:rsidRPr="00484298" w:rsidRDefault="00732183" w:rsidP="009F1EEC">
            <w:pPr>
              <w:jc w:val="right"/>
              <w:rPr>
                <w:rFonts w:cs="Arial"/>
                <w:color w:val="000000"/>
                <w:sz w:val="18"/>
                <w:szCs w:val="18"/>
                <w:highlight w:val="lightGray"/>
                <w:lang w:val="en-US"/>
              </w:rPr>
            </w:pPr>
          </w:p>
        </w:tc>
        <w:tc>
          <w:tcPr>
            <w:tcW w:w="992" w:type="dxa"/>
            <w:tcBorders>
              <w:bottom w:val="nil"/>
            </w:tcBorders>
            <w:vAlign w:val="center"/>
          </w:tcPr>
          <w:p w14:paraId="566B4B0C" w14:textId="77777777" w:rsidR="00732183" w:rsidRPr="00484298" w:rsidRDefault="00732183" w:rsidP="009F1EEC">
            <w:pPr>
              <w:jc w:val="right"/>
              <w:rPr>
                <w:rFonts w:cs="Arial"/>
                <w:color w:val="000000"/>
                <w:sz w:val="18"/>
                <w:szCs w:val="18"/>
                <w:highlight w:val="lightGray"/>
                <w:lang w:val="en-US"/>
              </w:rPr>
            </w:pPr>
          </w:p>
        </w:tc>
      </w:tr>
      <w:tr w:rsidR="00732183" w:rsidRPr="00484298" w14:paraId="5B3A9ECE" w14:textId="77777777" w:rsidTr="005A5C92">
        <w:trPr>
          <w:trHeight w:val="284"/>
        </w:trPr>
        <w:tc>
          <w:tcPr>
            <w:tcW w:w="654" w:type="dxa"/>
            <w:shd w:val="pct15" w:color="auto" w:fill="FFFFFF"/>
            <w:vAlign w:val="center"/>
          </w:tcPr>
          <w:p w14:paraId="220C42AD" w14:textId="77777777" w:rsidR="00732183" w:rsidRPr="00484298" w:rsidRDefault="00732183" w:rsidP="009F1EEC">
            <w:pPr>
              <w:rPr>
                <w:rFonts w:cs="Arial"/>
                <w:b/>
                <w:color w:val="000000"/>
                <w:sz w:val="18"/>
                <w:szCs w:val="18"/>
                <w:highlight w:val="lightGray"/>
                <w:lang w:val="en-US"/>
              </w:rPr>
            </w:pPr>
          </w:p>
        </w:tc>
        <w:tc>
          <w:tcPr>
            <w:tcW w:w="5073" w:type="dxa"/>
            <w:shd w:val="pct15" w:color="auto" w:fill="FFFFFF"/>
            <w:vAlign w:val="center"/>
          </w:tcPr>
          <w:p w14:paraId="4B66A32A" w14:textId="77777777" w:rsidR="00732183" w:rsidRPr="00484298" w:rsidRDefault="00732183" w:rsidP="009F1EEC">
            <w:pPr>
              <w:rPr>
                <w:rFonts w:cs="Arial"/>
                <w:b/>
                <w:color w:val="000000"/>
                <w:sz w:val="18"/>
                <w:szCs w:val="18"/>
                <w:highlight w:val="lightGray"/>
                <w:lang w:val="en-US"/>
              </w:rPr>
            </w:pPr>
            <w:r w:rsidRPr="00484298">
              <w:rPr>
                <w:rFonts w:cs="Arial"/>
                <w:b/>
                <w:color w:val="000000"/>
                <w:sz w:val="18"/>
                <w:szCs w:val="18"/>
                <w:highlight w:val="lightGray"/>
                <w:lang w:val="en-US"/>
              </w:rPr>
              <w:t>Sub-total for Financial Evaluation</w:t>
            </w:r>
          </w:p>
        </w:tc>
        <w:tc>
          <w:tcPr>
            <w:tcW w:w="1361" w:type="dxa"/>
            <w:shd w:val="pct15" w:color="auto" w:fill="FFFFFF"/>
            <w:vAlign w:val="center"/>
          </w:tcPr>
          <w:p w14:paraId="3B8E6490" w14:textId="77777777" w:rsidR="00732183" w:rsidRPr="00484298" w:rsidRDefault="00732183" w:rsidP="009F1EEC">
            <w:pPr>
              <w:jc w:val="right"/>
              <w:rPr>
                <w:rFonts w:cs="Arial"/>
                <w:b/>
                <w:color w:val="000000"/>
                <w:sz w:val="18"/>
                <w:szCs w:val="18"/>
                <w:highlight w:val="lightGray"/>
                <w:lang w:val="en-US"/>
              </w:rPr>
            </w:pPr>
            <w:r w:rsidRPr="00484298">
              <w:rPr>
                <w:rFonts w:cs="Arial"/>
                <w:b/>
                <w:color w:val="000000"/>
                <w:sz w:val="18"/>
                <w:szCs w:val="18"/>
                <w:highlight w:val="lightGray"/>
                <w:lang w:val="en-US"/>
              </w:rPr>
              <w:t>300</w:t>
            </w:r>
          </w:p>
        </w:tc>
        <w:tc>
          <w:tcPr>
            <w:tcW w:w="992" w:type="dxa"/>
            <w:shd w:val="pct15" w:color="auto" w:fill="FFFFFF"/>
            <w:vAlign w:val="center"/>
          </w:tcPr>
          <w:p w14:paraId="60B4CE23" w14:textId="77777777" w:rsidR="00732183" w:rsidRPr="00484298" w:rsidRDefault="00732183" w:rsidP="009F1EEC">
            <w:pPr>
              <w:jc w:val="right"/>
              <w:rPr>
                <w:rFonts w:cs="Arial"/>
                <w:b/>
                <w:color w:val="000000"/>
                <w:sz w:val="18"/>
                <w:szCs w:val="18"/>
                <w:highlight w:val="lightGray"/>
                <w:lang w:val="en-US"/>
              </w:rPr>
            </w:pPr>
          </w:p>
        </w:tc>
        <w:tc>
          <w:tcPr>
            <w:tcW w:w="993" w:type="dxa"/>
            <w:shd w:val="pct15" w:color="auto" w:fill="FFFFFF"/>
            <w:vAlign w:val="center"/>
          </w:tcPr>
          <w:p w14:paraId="13550F27" w14:textId="77777777" w:rsidR="00732183" w:rsidRPr="00484298" w:rsidRDefault="00732183" w:rsidP="009F1EEC">
            <w:pPr>
              <w:jc w:val="right"/>
              <w:rPr>
                <w:rFonts w:cs="Arial"/>
                <w:b/>
                <w:color w:val="000000"/>
                <w:sz w:val="18"/>
                <w:szCs w:val="18"/>
                <w:highlight w:val="lightGray"/>
                <w:lang w:val="en-US"/>
              </w:rPr>
            </w:pPr>
          </w:p>
        </w:tc>
        <w:tc>
          <w:tcPr>
            <w:tcW w:w="992" w:type="dxa"/>
            <w:shd w:val="pct15" w:color="auto" w:fill="FFFFFF"/>
            <w:vAlign w:val="center"/>
          </w:tcPr>
          <w:p w14:paraId="4132F700" w14:textId="77777777" w:rsidR="00732183" w:rsidRPr="00484298" w:rsidRDefault="00732183" w:rsidP="009F1EEC">
            <w:pPr>
              <w:jc w:val="right"/>
              <w:rPr>
                <w:rFonts w:cs="Arial"/>
                <w:b/>
                <w:color w:val="000000"/>
                <w:sz w:val="18"/>
                <w:szCs w:val="18"/>
                <w:highlight w:val="lightGray"/>
                <w:lang w:val="en-US"/>
              </w:rPr>
            </w:pPr>
          </w:p>
        </w:tc>
      </w:tr>
    </w:tbl>
    <w:p w14:paraId="72EB1C93" w14:textId="77777777" w:rsidR="00732183" w:rsidRPr="00484298" w:rsidRDefault="00732183" w:rsidP="00732183">
      <w:pPr>
        <w:ind w:left="-22"/>
        <w:rPr>
          <w:rFonts w:cs="Arial"/>
          <w:b/>
          <w:bCs/>
          <w:i/>
          <w:sz w:val="10"/>
          <w:szCs w:val="10"/>
          <w:highlight w:val="lightGray"/>
          <w:lang w:val="en-US"/>
        </w:rPr>
      </w:pPr>
    </w:p>
    <w:p w14:paraId="40B42824" w14:textId="0619A6F9" w:rsidR="00732183" w:rsidRPr="00484298" w:rsidRDefault="00732183" w:rsidP="00732183">
      <w:pPr>
        <w:ind w:left="-57"/>
        <w:jc w:val="both"/>
        <w:rPr>
          <w:rFonts w:cs="Arial"/>
          <w:color w:val="000000"/>
          <w:sz w:val="20"/>
          <w:szCs w:val="20"/>
          <w:lang w:val="en-US"/>
        </w:rPr>
      </w:pPr>
      <w:r w:rsidRPr="00484298">
        <w:rPr>
          <w:rFonts w:cs="Arial"/>
          <w:color w:val="000000"/>
          <w:sz w:val="20"/>
          <w:szCs w:val="20"/>
          <w:lang w:val="en-US"/>
        </w:rPr>
        <w:t xml:space="preserve">Evaluation of the price proposals (of all </w:t>
      </w:r>
      <w:r w:rsidR="00A720F3" w:rsidRPr="00484298">
        <w:rPr>
          <w:rFonts w:cs="Arial"/>
          <w:color w:val="000000"/>
          <w:sz w:val="20"/>
          <w:szCs w:val="20"/>
          <w:lang w:val="en-US"/>
        </w:rPr>
        <w:t xml:space="preserve">the </w:t>
      </w:r>
      <w:r w:rsidRPr="00484298">
        <w:rPr>
          <w:rFonts w:cs="Arial"/>
          <w:color w:val="000000"/>
          <w:sz w:val="20"/>
          <w:szCs w:val="20"/>
          <w:lang w:val="en-US"/>
        </w:rPr>
        <w:t xml:space="preserve">Entities </w:t>
      </w:r>
      <w:r w:rsidR="00A720F3" w:rsidRPr="00484298">
        <w:rPr>
          <w:rFonts w:cs="Arial"/>
          <w:color w:val="000000"/>
          <w:sz w:val="20"/>
          <w:szCs w:val="20"/>
          <w:lang w:val="en-US"/>
        </w:rPr>
        <w:t>that</w:t>
      </w:r>
      <w:r w:rsidRPr="00484298">
        <w:rPr>
          <w:rFonts w:cs="Arial"/>
          <w:color w:val="000000"/>
          <w:sz w:val="20"/>
          <w:szCs w:val="20"/>
          <w:lang w:val="en-US"/>
        </w:rPr>
        <w:t xml:space="preserve"> have attained </w:t>
      </w:r>
      <w:r w:rsidR="00836362" w:rsidRPr="00484298">
        <w:rPr>
          <w:rFonts w:cs="Arial"/>
          <w:color w:val="000000"/>
          <w:sz w:val="20"/>
          <w:szCs w:val="20"/>
          <w:lang w:val="en-US"/>
        </w:rPr>
        <w:t xml:space="preserve">a score of at least 70% </w:t>
      </w:r>
      <w:r w:rsidRPr="00484298">
        <w:rPr>
          <w:rFonts w:cs="Arial"/>
          <w:color w:val="000000"/>
          <w:sz w:val="20"/>
          <w:szCs w:val="20"/>
          <w:lang w:val="en-US"/>
        </w:rPr>
        <w:t xml:space="preserve"> in the technical evaluation) will be based on the weight scoring method as follows:</w:t>
      </w:r>
    </w:p>
    <w:p w14:paraId="5A74C6EA" w14:textId="77777777" w:rsidR="00732183" w:rsidRPr="00484298" w:rsidRDefault="00732183" w:rsidP="00732183">
      <w:pPr>
        <w:ind w:left="-57"/>
        <w:jc w:val="both"/>
        <w:rPr>
          <w:rFonts w:cs="Arial"/>
          <w:color w:val="000000"/>
          <w:sz w:val="20"/>
          <w:szCs w:val="20"/>
          <w:lang w:val="en-US"/>
        </w:rPr>
      </w:pPr>
    </w:p>
    <w:p w14:paraId="4CFFF70B" w14:textId="41550692" w:rsidR="00732183" w:rsidRPr="00484298" w:rsidRDefault="00836362" w:rsidP="00732183">
      <w:pPr>
        <w:numPr>
          <w:ilvl w:val="0"/>
          <w:numId w:val="2"/>
        </w:numPr>
        <w:tabs>
          <w:tab w:val="clear" w:pos="567"/>
        </w:tabs>
        <w:snapToGrid/>
        <w:ind w:left="342"/>
        <w:jc w:val="both"/>
        <w:rPr>
          <w:rFonts w:cs="Arial"/>
          <w:color w:val="000000"/>
          <w:sz w:val="20"/>
          <w:szCs w:val="20"/>
          <w:lang w:val="en-US"/>
        </w:rPr>
      </w:pPr>
      <w:r w:rsidRPr="00484298">
        <w:rPr>
          <w:rFonts w:cs="Arial"/>
          <w:color w:val="000000"/>
          <w:sz w:val="20"/>
          <w:szCs w:val="20"/>
          <w:lang w:val="en-US"/>
        </w:rPr>
        <w:t>The f</w:t>
      </w:r>
      <w:r w:rsidR="00732183" w:rsidRPr="00484298">
        <w:rPr>
          <w:rFonts w:cs="Arial"/>
          <w:color w:val="000000"/>
          <w:sz w:val="20"/>
          <w:szCs w:val="20"/>
          <w:lang w:val="en-US"/>
        </w:rPr>
        <w:t xml:space="preserve">inancial proposals are </w:t>
      </w:r>
      <w:r w:rsidR="00520CA7" w:rsidRPr="00484298">
        <w:rPr>
          <w:rFonts w:cs="Arial"/>
          <w:color w:val="000000"/>
          <w:sz w:val="20"/>
          <w:szCs w:val="20"/>
          <w:lang w:val="en-US"/>
        </w:rPr>
        <w:t>opened,</w:t>
      </w:r>
      <w:r w:rsidR="00732183" w:rsidRPr="00484298">
        <w:rPr>
          <w:rFonts w:cs="Arial"/>
          <w:color w:val="000000"/>
          <w:sz w:val="20"/>
          <w:szCs w:val="20"/>
          <w:lang w:val="en-US"/>
        </w:rPr>
        <w:t xml:space="preserve"> and </w:t>
      </w:r>
      <w:r w:rsidRPr="00484298">
        <w:rPr>
          <w:rFonts w:cs="Arial"/>
          <w:color w:val="000000"/>
          <w:sz w:val="20"/>
          <w:szCs w:val="20"/>
          <w:lang w:val="en-US"/>
        </w:rPr>
        <w:t xml:space="preserve">a </w:t>
      </w:r>
      <w:r w:rsidR="00732183" w:rsidRPr="00484298">
        <w:rPr>
          <w:rFonts w:cs="Arial"/>
          <w:color w:val="000000"/>
          <w:sz w:val="20"/>
          <w:szCs w:val="20"/>
          <w:lang w:val="en-US"/>
        </w:rPr>
        <w:t xml:space="preserve">list of prices is prepared, where the lowest price is ranked as the first one (receiving highest </w:t>
      </w:r>
      <w:r w:rsidR="00A720F3" w:rsidRPr="00484298">
        <w:rPr>
          <w:rFonts w:cs="Arial"/>
          <w:color w:val="000000"/>
          <w:sz w:val="20"/>
          <w:szCs w:val="20"/>
          <w:lang w:val="en-US"/>
        </w:rPr>
        <w:t>number</w:t>
      </w:r>
      <w:r w:rsidR="00732183" w:rsidRPr="00484298">
        <w:rPr>
          <w:rFonts w:cs="Arial"/>
          <w:color w:val="000000"/>
          <w:sz w:val="20"/>
          <w:szCs w:val="20"/>
          <w:lang w:val="en-US"/>
        </w:rPr>
        <w:t xml:space="preserve"> of points) and the most expensive as the last one (receiving the least </w:t>
      </w:r>
      <w:r w:rsidRPr="00484298">
        <w:rPr>
          <w:rFonts w:cs="Arial"/>
          <w:color w:val="000000"/>
          <w:sz w:val="20"/>
          <w:szCs w:val="20"/>
          <w:lang w:val="en-US"/>
        </w:rPr>
        <w:t>number</w:t>
      </w:r>
      <w:r w:rsidR="00732183" w:rsidRPr="00484298">
        <w:rPr>
          <w:rFonts w:cs="Arial"/>
          <w:color w:val="000000"/>
          <w:sz w:val="20"/>
          <w:szCs w:val="20"/>
          <w:lang w:val="en-US"/>
        </w:rPr>
        <w:t xml:space="preserve"> of points).</w:t>
      </w:r>
    </w:p>
    <w:p w14:paraId="12B53A63" w14:textId="5798A7E0" w:rsidR="00732183" w:rsidRPr="00484298" w:rsidRDefault="00836362" w:rsidP="00732183">
      <w:pPr>
        <w:numPr>
          <w:ilvl w:val="0"/>
          <w:numId w:val="2"/>
        </w:numPr>
        <w:tabs>
          <w:tab w:val="clear" w:pos="567"/>
        </w:tabs>
        <w:snapToGrid/>
        <w:ind w:left="342"/>
        <w:jc w:val="both"/>
        <w:rPr>
          <w:rFonts w:cs="Arial"/>
          <w:color w:val="000000"/>
          <w:sz w:val="20"/>
          <w:szCs w:val="20"/>
          <w:lang w:val="en-US"/>
        </w:rPr>
      </w:pPr>
      <w:r w:rsidRPr="00484298">
        <w:rPr>
          <w:rFonts w:cs="Arial"/>
          <w:color w:val="000000"/>
          <w:sz w:val="20"/>
          <w:szCs w:val="20"/>
          <w:lang w:val="en-US"/>
        </w:rPr>
        <w:t>The l</w:t>
      </w:r>
      <w:r w:rsidR="00732183" w:rsidRPr="00484298">
        <w:rPr>
          <w:rFonts w:cs="Arial"/>
          <w:color w:val="000000"/>
          <w:sz w:val="20"/>
          <w:szCs w:val="20"/>
          <w:lang w:val="en-US"/>
        </w:rPr>
        <w:t>owest price is given maximum points (</w:t>
      </w:r>
      <w:r w:rsidR="00520CA7" w:rsidRPr="00484298">
        <w:rPr>
          <w:rFonts w:cs="Arial"/>
          <w:color w:val="000000"/>
          <w:sz w:val="20"/>
          <w:szCs w:val="20"/>
          <w:lang w:val="en-US"/>
        </w:rPr>
        <w:t>e.g.,</w:t>
      </w:r>
      <w:r w:rsidR="00732183" w:rsidRPr="00484298">
        <w:rPr>
          <w:rFonts w:cs="Arial"/>
          <w:color w:val="000000"/>
          <w:sz w:val="20"/>
          <w:szCs w:val="20"/>
          <w:lang w:val="en-US"/>
        </w:rPr>
        <w:t xml:space="preserve"> 300)</w:t>
      </w:r>
      <w:r w:rsidRPr="00484298">
        <w:rPr>
          <w:rFonts w:cs="Arial"/>
          <w:color w:val="000000"/>
          <w:sz w:val="20"/>
          <w:szCs w:val="20"/>
          <w:lang w:val="en-US"/>
        </w:rPr>
        <w:t>;</w:t>
      </w:r>
      <w:r w:rsidR="00732183" w:rsidRPr="00484298">
        <w:rPr>
          <w:rFonts w:cs="Arial"/>
          <w:color w:val="000000"/>
          <w:sz w:val="20"/>
          <w:szCs w:val="20"/>
          <w:lang w:val="en-US"/>
        </w:rPr>
        <w:t xml:space="preserve"> for other prices the points are assigned based on the following formula: [</w:t>
      </w:r>
      <w:r w:rsidR="00A720F3" w:rsidRPr="00484298">
        <w:rPr>
          <w:rFonts w:cs="Arial"/>
          <w:color w:val="000000"/>
          <w:sz w:val="20"/>
          <w:szCs w:val="20"/>
          <w:lang w:val="en-US"/>
        </w:rPr>
        <w:t>Number</w:t>
      </w:r>
      <w:r w:rsidR="00732183" w:rsidRPr="00484298">
        <w:rPr>
          <w:rFonts w:cs="Arial"/>
          <w:color w:val="000000"/>
          <w:sz w:val="20"/>
          <w:szCs w:val="20"/>
          <w:lang w:val="en-US"/>
        </w:rPr>
        <w:t xml:space="preserve"> of points = </w:t>
      </w:r>
      <w:r w:rsidR="00732183" w:rsidRPr="00484298">
        <w:rPr>
          <w:rFonts w:cs="Arial"/>
          <w:color w:val="000000"/>
          <w:sz w:val="20"/>
          <w:szCs w:val="20"/>
          <w:u w:val="single"/>
          <w:lang w:val="en-US"/>
        </w:rPr>
        <w:t>lowest price/other price * total points obtainable for financial proposal]</w:t>
      </w:r>
    </w:p>
    <w:p w14:paraId="4D8DB631" w14:textId="77777777" w:rsidR="00732183" w:rsidRPr="00484298" w:rsidRDefault="00732183" w:rsidP="00732183">
      <w:pPr>
        <w:ind w:left="342"/>
        <w:jc w:val="both"/>
        <w:rPr>
          <w:rFonts w:cs="Arial"/>
          <w:color w:val="000000"/>
          <w:sz w:val="10"/>
          <w:szCs w:val="10"/>
          <w:lang w:val="en-US"/>
        </w:rPr>
      </w:pPr>
    </w:p>
    <w:p w14:paraId="5093418D" w14:textId="77777777" w:rsidR="00732183" w:rsidRPr="00484298" w:rsidRDefault="00732183" w:rsidP="00732183">
      <w:pPr>
        <w:ind w:left="342"/>
        <w:jc w:val="both"/>
        <w:rPr>
          <w:rFonts w:cs="Arial"/>
          <w:color w:val="000000"/>
          <w:sz w:val="20"/>
          <w:szCs w:val="20"/>
          <w:lang w:val="en-US"/>
        </w:rPr>
      </w:pPr>
      <w:r w:rsidRPr="00484298">
        <w:rPr>
          <w:rFonts w:cs="Arial"/>
          <w:color w:val="000000"/>
          <w:sz w:val="20"/>
          <w:szCs w:val="20"/>
          <w:lang w:val="en-US"/>
        </w:rPr>
        <w:t>An example:</w:t>
      </w:r>
    </w:p>
    <w:p w14:paraId="3C46B090" w14:textId="77777777" w:rsidR="00732183" w:rsidRPr="00484298" w:rsidRDefault="00732183" w:rsidP="00732183">
      <w:pPr>
        <w:numPr>
          <w:ilvl w:val="0"/>
          <w:numId w:val="2"/>
        </w:numPr>
        <w:tabs>
          <w:tab w:val="clear" w:pos="567"/>
        </w:tabs>
        <w:snapToGrid/>
        <w:ind w:left="342"/>
        <w:jc w:val="both"/>
        <w:rPr>
          <w:rFonts w:cs="Arial"/>
          <w:color w:val="000000"/>
          <w:sz w:val="20"/>
          <w:szCs w:val="20"/>
          <w:lang w:val="en-US"/>
        </w:rPr>
      </w:pPr>
      <w:r w:rsidRPr="00484298">
        <w:rPr>
          <w:rFonts w:cs="Arial"/>
          <w:color w:val="000000"/>
          <w:sz w:val="20"/>
          <w:szCs w:val="20"/>
          <w:lang w:val="en-US"/>
        </w:rPr>
        <w:t>Offeror A – lowest price ranked as 1</w:t>
      </w:r>
      <w:r w:rsidRPr="00484298">
        <w:rPr>
          <w:rFonts w:cs="Arial"/>
          <w:color w:val="000000"/>
          <w:sz w:val="20"/>
          <w:szCs w:val="20"/>
          <w:vertAlign w:val="superscript"/>
          <w:lang w:val="en-US"/>
        </w:rPr>
        <w:t>st</w:t>
      </w:r>
      <w:r w:rsidRPr="00484298">
        <w:rPr>
          <w:rFonts w:cs="Arial"/>
          <w:color w:val="000000"/>
          <w:sz w:val="20"/>
          <w:szCs w:val="20"/>
          <w:lang w:val="en-US"/>
        </w:rPr>
        <w:t xml:space="preserve"> in the amount of USD 10,000 = a</w:t>
      </w:r>
    </w:p>
    <w:p w14:paraId="7EF06531" w14:textId="77777777" w:rsidR="00732183" w:rsidRPr="00484298" w:rsidRDefault="00732183" w:rsidP="00732183">
      <w:pPr>
        <w:numPr>
          <w:ilvl w:val="0"/>
          <w:numId w:val="2"/>
        </w:numPr>
        <w:tabs>
          <w:tab w:val="clear" w:pos="567"/>
        </w:tabs>
        <w:snapToGrid/>
        <w:ind w:left="342"/>
        <w:jc w:val="both"/>
        <w:rPr>
          <w:rFonts w:cs="Arial"/>
          <w:color w:val="000000"/>
          <w:sz w:val="20"/>
          <w:szCs w:val="20"/>
          <w:lang w:val="en-US"/>
        </w:rPr>
      </w:pPr>
      <w:r w:rsidRPr="00484298">
        <w:rPr>
          <w:rFonts w:cs="Arial"/>
          <w:color w:val="000000"/>
          <w:sz w:val="20"/>
          <w:szCs w:val="20"/>
          <w:lang w:val="en-US"/>
        </w:rPr>
        <w:t>Offeror B – second lowest price ranked as 2</w:t>
      </w:r>
      <w:r w:rsidRPr="00484298">
        <w:rPr>
          <w:rFonts w:cs="Arial"/>
          <w:color w:val="000000"/>
          <w:sz w:val="20"/>
          <w:szCs w:val="20"/>
          <w:vertAlign w:val="superscript"/>
          <w:lang w:val="en-US"/>
        </w:rPr>
        <w:t>nd</w:t>
      </w:r>
      <w:r w:rsidRPr="00484298">
        <w:rPr>
          <w:rFonts w:cs="Arial"/>
          <w:color w:val="000000"/>
          <w:sz w:val="20"/>
          <w:szCs w:val="20"/>
          <w:lang w:val="en-US"/>
        </w:rPr>
        <w:t xml:space="preserve"> in the amount of USD 15,000 = b</w:t>
      </w:r>
    </w:p>
    <w:p w14:paraId="676703AE" w14:textId="77777777" w:rsidR="00732183" w:rsidRPr="00484298" w:rsidRDefault="00732183" w:rsidP="00732183">
      <w:pPr>
        <w:ind w:left="342"/>
        <w:jc w:val="both"/>
        <w:rPr>
          <w:rFonts w:cs="Arial"/>
          <w:color w:val="000000"/>
          <w:sz w:val="20"/>
          <w:szCs w:val="20"/>
          <w:lang w:val="en-US"/>
        </w:rPr>
      </w:pPr>
      <w:r w:rsidRPr="00484298">
        <w:rPr>
          <w:rFonts w:cs="Arial"/>
          <w:color w:val="000000"/>
          <w:sz w:val="20"/>
          <w:szCs w:val="20"/>
          <w:lang w:val="en-US"/>
        </w:rPr>
        <w:t>Points assigned to A = 300 &amp; Points assigned to B = 200 (following formula: a/b * 300 i.e. 10,000/15,000 * 300 = 200 points</w:t>
      </w:r>
    </w:p>
    <w:p w14:paraId="76052637" w14:textId="77777777" w:rsidR="00732183" w:rsidRPr="00484298" w:rsidRDefault="00732183" w:rsidP="00732183">
      <w:pPr>
        <w:jc w:val="both"/>
        <w:rPr>
          <w:rFonts w:cs="Arial"/>
          <w:color w:val="000000"/>
          <w:sz w:val="20"/>
          <w:szCs w:val="20"/>
          <w:lang w:val="en-US"/>
        </w:rPr>
      </w:pPr>
    </w:p>
    <w:p w14:paraId="3E97FD6C" w14:textId="77777777" w:rsidR="00732183" w:rsidRPr="00484298" w:rsidRDefault="00732183" w:rsidP="00732183">
      <w:pPr>
        <w:spacing w:after="120"/>
        <w:rPr>
          <w:rFonts w:cs="Arial"/>
          <w:b/>
          <w:bCs/>
          <w:i/>
          <w:sz w:val="20"/>
          <w:szCs w:val="20"/>
          <w:lang w:val="en-US"/>
        </w:rPr>
      </w:pPr>
      <w:r w:rsidRPr="00484298">
        <w:rPr>
          <w:rFonts w:cs="Arial"/>
          <w:b/>
          <w:bCs/>
          <w:i/>
          <w:sz w:val="20"/>
          <w:szCs w:val="20"/>
          <w:lang w:val="en-US"/>
        </w:rPr>
        <w:t xml:space="preserve">Combined Technical and Financial Evaluation ` </w:t>
      </w:r>
    </w:p>
    <w:tbl>
      <w:tblPr>
        <w:tblW w:w="9867" w:type="dxa"/>
        <w:tblInd w:w="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56"/>
        <w:gridCol w:w="3883"/>
        <w:gridCol w:w="1275"/>
        <w:gridCol w:w="1134"/>
        <w:gridCol w:w="1134"/>
        <w:gridCol w:w="993"/>
        <w:gridCol w:w="992"/>
      </w:tblGrid>
      <w:tr w:rsidR="00732183" w:rsidRPr="00484298" w14:paraId="59900EC8" w14:textId="77777777" w:rsidTr="005A5C92">
        <w:trPr>
          <w:trHeight w:val="284"/>
        </w:trPr>
        <w:tc>
          <w:tcPr>
            <w:tcW w:w="4339" w:type="dxa"/>
            <w:gridSpan w:val="2"/>
            <w:vMerge w:val="restart"/>
            <w:vAlign w:val="center"/>
          </w:tcPr>
          <w:p w14:paraId="67E1F25F" w14:textId="77777777" w:rsidR="00732183" w:rsidRPr="00484298" w:rsidRDefault="00732183" w:rsidP="009F1EEC">
            <w:pPr>
              <w:rPr>
                <w:rFonts w:cs="Arial"/>
                <w:b/>
                <w:bCs/>
                <w:sz w:val="18"/>
                <w:szCs w:val="18"/>
                <w:lang w:val="en-US"/>
              </w:rPr>
            </w:pPr>
            <w:r w:rsidRPr="00484298">
              <w:rPr>
                <w:rFonts w:cs="Arial"/>
                <w:b/>
                <w:bCs/>
                <w:color w:val="000000"/>
                <w:sz w:val="18"/>
                <w:szCs w:val="18"/>
                <w:lang w:val="en-US"/>
              </w:rPr>
              <w:t>Sample: Summary of Financial Proposal Evaluation Forms</w:t>
            </w:r>
          </w:p>
        </w:tc>
        <w:tc>
          <w:tcPr>
            <w:tcW w:w="1275" w:type="dxa"/>
            <w:vMerge w:val="restart"/>
            <w:vAlign w:val="center"/>
          </w:tcPr>
          <w:p w14:paraId="621C140E" w14:textId="77777777" w:rsidR="00732183" w:rsidRPr="00484298" w:rsidRDefault="00732183" w:rsidP="009F1EEC">
            <w:pPr>
              <w:rPr>
                <w:rFonts w:cs="Arial"/>
                <w:b/>
                <w:sz w:val="18"/>
                <w:szCs w:val="18"/>
                <w:lang w:val="en-US"/>
              </w:rPr>
            </w:pPr>
            <w:r w:rsidRPr="00484298">
              <w:rPr>
                <w:rFonts w:cs="Arial"/>
                <w:b/>
                <w:sz w:val="18"/>
                <w:szCs w:val="18"/>
                <w:lang w:val="en-US"/>
              </w:rPr>
              <w:t>Points Obtainable</w:t>
            </w:r>
          </w:p>
        </w:tc>
        <w:tc>
          <w:tcPr>
            <w:tcW w:w="4253" w:type="dxa"/>
            <w:gridSpan w:val="4"/>
            <w:vAlign w:val="center"/>
          </w:tcPr>
          <w:p w14:paraId="6A3A4C5A" w14:textId="77777777" w:rsidR="00732183" w:rsidRPr="00484298" w:rsidRDefault="00732183" w:rsidP="009F1EEC">
            <w:pPr>
              <w:ind w:right="-108"/>
              <w:jc w:val="center"/>
              <w:rPr>
                <w:rFonts w:cs="Arial"/>
                <w:b/>
                <w:sz w:val="18"/>
                <w:szCs w:val="18"/>
                <w:lang w:val="en-US"/>
              </w:rPr>
            </w:pPr>
            <w:r w:rsidRPr="00484298">
              <w:rPr>
                <w:rFonts w:cs="Arial"/>
                <w:b/>
                <w:sz w:val="18"/>
                <w:szCs w:val="18"/>
                <w:lang w:val="en-US"/>
              </w:rPr>
              <w:t>Name of Firm / Institution</w:t>
            </w:r>
          </w:p>
        </w:tc>
      </w:tr>
      <w:tr w:rsidR="002F0A07" w:rsidRPr="00484298" w14:paraId="617951DB" w14:textId="77777777" w:rsidTr="005A5C92">
        <w:trPr>
          <w:trHeight w:val="137"/>
        </w:trPr>
        <w:tc>
          <w:tcPr>
            <w:tcW w:w="4339" w:type="dxa"/>
            <w:gridSpan w:val="2"/>
            <w:vMerge/>
            <w:vAlign w:val="center"/>
          </w:tcPr>
          <w:p w14:paraId="0693F2B0" w14:textId="77777777" w:rsidR="00732183" w:rsidRPr="00484298" w:rsidRDefault="00732183" w:rsidP="009F1EEC">
            <w:pPr>
              <w:rPr>
                <w:rFonts w:cs="Arial"/>
                <w:sz w:val="18"/>
                <w:szCs w:val="18"/>
                <w:lang w:val="en-US"/>
              </w:rPr>
            </w:pPr>
          </w:p>
        </w:tc>
        <w:tc>
          <w:tcPr>
            <w:tcW w:w="1275" w:type="dxa"/>
            <w:vMerge/>
            <w:vAlign w:val="center"/>
          </w:tcPr>
          <w:p w14:paraId="74D21038" w14:textId="77777777" w:rsidR="00732183" w:rsidRPr="00484298" w:rsidRDefault="00732183" w:rsidP="009F1EEC">
            <w:pPr>
              <w:rPr>
                <w:rFonts w:cs="Arial"/>
                <w:sz w:val="18"/>
                <w:szCs w:val="18"/>
                <w:lang w:val="en-US"/>
              </w:rPr>
            </w:pPr>
          </w:p>
        </w:tc>
        <w:tc>
          <w:tcPr>
            <w:tcW w:w="1134" w:type="dxa"/>
            <w:vAlign w:val="center"/>
          </w:tcPr>
          <w:p w14:paraId="39C51CB8" w14:textId="77777777" w:rsidR="00732183" w:rsidRPr="00484298" w:rsidRDefault="00732183" w:rsidP="009F1EEC">
            <w:pPr>
              <w:jc w:val="center"/>
              <w:rPr>
                <w:rFonts w:cs="Arial"/>
                <w:sz w:val="18"/>
                <w:szCs w:val="18"/>
                <w:lang w:val="en-US"/>
              </w:rPr>
            </w:pPr>
            <w:r w:rsidRPr="00484298">
              <w:rPr>
                <w:rFonts w:cs="Arial"/>
                <w:sz w:val="18"/>
                <w:szCs w:val="18"/>
                <w:lang w:val="en-US"/>
              </w:rPr>
              <w:t>A</w:t>
            </w:r>
          </w:p>
        </w:tc>
        <w:tc>
          <w:tcPr>
            <w:tcW w:w="1134" w:type="dxa"/>
            <w:vAlign w:val="center"/>
          </w:tcPr>
          <w:p w14:paraId="59EB99BB" w14:textId="77777777" w:rsidR="00732183" w:rsidRPr="00484298" w:rsidRDefault="00732183" w:rsidP="009F1EEC">
            <w:pPr>
              <w:jc w:val="center"/>
              <w:rPr>
                <w:rFonts w:cs="Arial"/>
                <w:sz w:val="18"/>
                <w:szCs w:val="18"/>
                <w:lang w:val="en-US"/>
              </w:rPr>
            </w:pPr>
            <w:r w:rsidRPr="00484298">
              <w:rPr>
                <w:rFonts w:cs="Arial"/>
                <w:sz w:val="18"/>
                <w:szCs w:val="18"/>
                <w:lang w:val="en-US"/>
              </w:rPr>
              <w:t>B</w:t>
            </w:r>
          </w:p>
        </w:tc>
        <w:tc>
          <w:tcPr>
            <w:tcW w:w="993" w:type="dxa"/>
            <w:vAlign w:val="center"/>
          </w:tcPr>
          <w:p w14:paraId="3E758170" w14:textId="77777777" w:rsidR="00732183" w:rsidRPr="00484298" w:rsidRDefault="00732183" w:rsidP="009F1EEC">
            <w:pPr>
              <w:jc w:val="center"/>
              <w:rPr>
                <w:rFonts w:cs="Arial"/>
                <w:sz w:val="18"/>
                <w:szCs w:val="18"/>
                <w:lang w:val="en-US"/>
              </w:rPr>
            </w:pPr>
            <w:r w:rsidRPr="00484298">
              <w:rPr>
                <w:rFonts w:cs="Arial"/>
                <w:sz w:val="18"/>
                <w:szCs w:val="18"/>
                <w:lang w:val="en-US"/>
              </w:rPr>
              <w:t>C</w:t>
            </w:r>
          </w:p>
        </w:tc>
        <w:tc>
          <w:tcPr>
            <w:tcW w:w="992" w:type="dxa"/>
            <w:vAlign w:val="center"/>
          </w:tcPr>
          <w:p w14:paraId="3CF36BBF" w14:textId="77777777" w:rsidR="00732183" w:rsidRPr="00484298" w:rsidRDefault="00732183" w:rsidP="009F1EEC">
            <w:pPr>
              <w:jc w:val="center"/>
              <w:rPr>
                <w:rFonts w:cs="Arial"/>
                <w:sz w:val="18"/>
                <w:szCs w:val="18"/>
                <w:lang w:val="en-US"/>
              </w:rPr>
            </w:pPr>
            <w:r w:rsidRPr="00484298">
              <w:rPr>
                <w:rFonts w:cs="Arial"/>
                <w:sz w:val="18"/>
                <w:szCs w:val="18"/>
                <w:lang w:val="en-US"/>
              </w:rPr>
              <w:t>D</w:t>
            </w:r>
          </w:p>
        </w:tc>
      </w:tr>
      <w:tr w:rsidR="002F0A07" w:rsidRPr="00484298" w14:paraId="391DE429" w14:textId="77777777" w:rsidTr="005A5C92">
        <w:trPr>
          <w:trHeight w:val="284"/>
        </w:trPr>
        <w:tc>
          <w:tcPr>
            <w:tcW w:w="456" w:type="dxa"/>
            <w:vAlign w:val="center"/>
          </w:tcPr>
          <w:p w14:paraId="064625BD" w14:textId="77777777" w:rsidR="00732183" w:rsidRPr="00484298" w:rsidRDefault="00732183" w:rsidP="009F1EEC">
            <w:pPr>
              <w:rPr>
                <w:rFonts w:cs="Arial"/>
                <w:color w:val="000000"/>
                <w:sz w:val="18"/>
                <w:szCs w:val="18"/>
                <w:lang w:val="en-US"/>
              </w:rPr>
            </w:pPr>
          </w:p>
        </w:tc>
        <w:tc>
          <w:tcPr>
            <w:tcW w:w="3883" w:type="dxa"/>
            <w:vAlign w:val="center"/>
          </w:tcPr>
          <w:p w14:paraId="4C227BB5" w14:textId="77777777" w:rsidR="00732183" w:rsidRPr="00484298" w:rsidRDefault="00732183" w:rsidP="009F1EEC">
            <w:pPr>
              <w:rPr>
                <w:rFonts w:cs="Arial"/>
                <w:color w:val="000000"/>
                <w:sz w:val="18"/>
                <w:szCs w:val="18"/>
                <w:lang w:val="en-US"/>
              </w:rPr>
            </w:pPr>
            <w:r w:rsidRPr="00484298">
              <w:rPr>
                <w:rFonts w:cs="Arial"/>
                <w:color w:val="000000"/>
                <w:sz w:val="18"/>
                <w:szCs w:val="18"/>
                <w:lang w:val="en-US"/>
              </w:rPr>
              <w:t>Sub-total Technical Proposal</w:t>
            </w:r>
          </w:p>
        </w:tc>
        <w:tc>
          <w:tcPr>
            <w:tcW w:w="1275" w:type="dxa"/>
            <w:vAlign w:val="center"/>
          </w:tcPr>
          <w:p w14:paraId="61F0A37F" w14:textId="77777777" w:rsidR="00732183" w:rsidRPr="00484298" w:rsidRDefault="00732183" w:rsidP="009F1EEC">
            <w:pPr>
              <w:jc w:val="right"/>
              <w:rPr>
                <w:rFonts w:cs="Arial"/>
                <w:color w:val="000000"/>
                <w:sz w:val="18"/>
                <w:szCs w:val="18"/>
                <w:lang w:val="en-US"/>
              </w:rPr>
            </w:pPr>
            <w:r w:rsidRPr="00484298">
              <w:rPr>
                <w:rFonts w:cs="Arial"/>
                <w:color w:val="000000"/>
                <w:sz w:val="18"/>
                <w:szCs w:val="18"/>
                <w:lang w:val="en-US"/>
              </w:rPr>
              <w:t>700</w:t>
            </w:r>
          </w:p>
        </w:tc>
        <w:tc>
          <w:tcPr>
            <w:tcW w:w="1134" w:type="dxa"/>
            <w:vAlign w:val="center"/>
          </w:tcPr>
          <w:p w14:paraId="67BD29AF" w14:textId="77777777" w:rsidR="00732183" w:rsidRPr="00484298" w:rsidRDefault="00732183" w:rsidP="009F1EEC">
            <w:pPr>
              <w:jc w:val="right"/>
              <w:rPr>
                <w:rFonts w:cs="Arial"/>
                <w:color w:val="000000"/>
                <w:sz w:val="18"/>
                <w:szCs w:val="18"/>
                <w:lang w:val="en-US"/>
              </w:rPr>
            </w:pPr>
          </w:p>
        </w:tc>
        <w:tc>
          <w:tcPr>
            <w:tcW w:w="1134" w:type="dxa"/>
            <w:vAlign w:val="center"/>
          </w:tcPr>
          <w:p w14:paraId="5EF503A7" w14:textId="77777777" w:rsidR="00732183" w:rsidRPr="00484298" w:rsidRDefault="00732183" w:rsidP="009F1EEC">
            <w:pPr>
              <w:jc w:val="right"/>
              <w:rPr>
                <w:rFonts w:cs="Arial"/>
                <w:color w:val="000000"/>
                <w:sz w:val="18"/>
                <w:szCs w:val="18"/>
                <w:highlight w:val="lightGray"/>
                <w:lang w:val="en-US"/>
              </w:rPr>
            </w:pPr>
          </w:p>
        </w:tc>
        <w:tc>
          <w:tcPr>
            <w:tcW w:w="993" w:type="dxa"/>
            <w:vAlign w:val="center"/>
          </w:tcPr>
          <w:p w14:paraId="7899F8C7" w14:textId="77777777" w:rsidR="00732183" w:rsidRPr="00484298" w:rsidRDefault="00732183" w:rsidP="009F1EEC">
            <w:pPr>
              <w:jc w:val="right"/>
              <w:rPr>
                <w:rFonts w:cs="Arial"/>
                <w:color w:val="000000"/>
                <w:sz w:val="18"/>
                <w:szCs w:val="18"/>
                <w:highlight w:val="lightGray"/>
                <w:lang w:val="en-US"/>
              </w:rPr>
            </w:pPr>
          </w:p>
        </w:tc>
        <w:tc>
          <w:tcPr>
            <w:tcW w:w="992" w:type="dxa"/>
            <w:vAlign w:val="center"/>
          </w:tcPr>
          <w:p w14:paraId="45E9E5B3" w14:textId="77777777" w:rsidR="00732183" w:rsidRPr="00484298" w:rsidRDefault="00732183" w:rsidP="009F1EEC">
            <w:pPr>
              <w:jc w:val="right"/>
              <w:rPr>
                <w:rFonts w:cs="Arial"/>
                <w:color w:val="000000"/>
                <w:sz w:val="18"/>
                <w:szCs w:val="18"/>
                <w:highlight w:val="lightGray"/>
                <w:lang w:val="en-US"/>
              </w:rPr>
            </w:pPr>
          </w:p>
        </w:tc>
      </w:tr>
      <w:tr w:rsidR="002F0A07" w:rsidRPr="00484298" w14:paraId="6C3CD7D7" w14:textId="77777777" w:rsidTr="005A5C92">
        <w:trPr>
          <w:trHeight w:val="284"/>
        </w:trPr>
        <w:tc>
          <w:tcPr>
            <w:tcW w:w="456" w:type="dxa"/>
            <w:vAlign w:val="center"/>
          </w:tcPr>
          <w:p w14:paraId="4AC6D475" w14:textId="77777777" w:rsidR="00732183" w:rsidRPr="00484298" w:rsidRDefault="00732183" w:rsidP="009F1EEC">
            <w:pPr>
              <w:rPr>
                <w:rFonts w:cs="Arial"/>
                <w:color w:val="000000"/>
                <w:sz w:val="18"/>
                <w:szCs w:val="18"/>
                <w:lang w:val="en-US"/>
              </w:rPr>
            </w:pPr>
          </w:p>
        </w:tc>
        <w:tc>
          <w:tcPr>
            <w:tcW w:w="3883" w:type="dxa"/>
            <w:vAlign w:val="center"/>
          </w:tcPr>
          <w:p w14:paraId="48D164FE" w14:textId="77777777" w:rsidR="00732183" w:rsidRPr="00484298" w:rsidRDefault="00732183" w:rsidP="009F1EEC">
            <w:pPr>
              <w:rPr>
                <w:rFonts w:cs="Arial"/>
                <w:color w:val="000000"/>
                <w:sz w:val="18"/>
                <w:szCs w:val="18"/>
                <w:lang w:val="en-US"/>
              </w:rPr>
            </w:pPr>
            <w:r w:rsidRPr="00484298">
              <w:rPr>
                <w:rFonts w:cs="Arial"/>
                <w:color w:val="000000"/>
                <w:sz w:val="18"/>
                <w:szCs w:val="18"/>
                <w:lang w:val="en-US"/>
              </w:rPr>
              <w:t>Sub-total Financial Proposal</w:t>
            </w:r>
          </w:p>
        </w:tc>
        <w:tc>
          <w:tcPr>
            <w:tcW w:w="1275" w:type="dxa"/>
            <w:vAlign w:val="center"/>
          </w:tcPr>
          <w:p w14:paraId="241C51F8" w14:textId="77777777" w:rsidR="00732183" w:rsidRPr="00484298" w:rsidRDefault="00732183" w:rsidP="009F1EEC">
            <w:pPr>
              <w:jc w:val="right"/>
              <w:rPr>
                <w:rFonts w:cs="Arial"/>
                <w:color w:val="000000"/>
                <w:sz w:val="18"/>
                <w:szCs w:val="18"/>
                <w:lang w:val="en-US"/>
              </w:rPr>
            </w:pPr>
            <w:r w:rsidRPr="00484298">
              <w:rPr>
                <w:rFonts w:cs="Arial"/>
                <w:color w:val="000000"/>
                <w:sz w:val="18"/>
                <w:szCs w:val="18"/>
                <w:lang w:val="en-US"/>
              </w:rPr>
              <w:t>300</w:t>
            </w:r>
          </w:p>
        </w:tc>
        <w:tc>
          <w:tcPr>
            <w:tcW w:w="1134" w:type="dxa"/>
            <w:vAlign w:val="center"/>
          </w:tcPr>
          <w:p w14:paraId="6D816DEF" w14:textId="77777777" w:rsidR="00732183" w:rsidRPr="00484298" w:rsidRDefault="00732183" w:rsidP="009F1EEC">
            <w:pPr>
              <w:jc w:val="right"/>
              <w:rPr>
                <w:rFonts w:cs="Arial"/>
                <w:color w:val="000000"/>
                <w:sz w:val="18"/>
                <w:szCs w:val="18"/>
                <w:lang w:val="en-US"/>
              </w:rPr>
            </w:pPr>
          </w:p>
        </w:tc>
        <w:tc>
          <w:tcPr>
            <w:tcW w:w="1134" w:type="dxa"/>
            <w:vAlign w:val="center"/>
          </w:tcPr>
          <w:p w14:paraId="196357AC" w14:textId="77777777" w:rsidR="00732183" w:rsidRPr="00484298" w:rsidRDefault="00732183" w:rsidP="009F1EEC">
            <w:pPr>
              <w:jc w:val="right"/>
              <w:rPr>
                <w:rFonts w:cs="Arial"/>
                <w:color w:val="000000"/>
                <w:sz w:val="18"/>
                <w:szCs w:val="18"/>
                <w:lang w:val="en-US"/>
              </w:rPr>
            </w:pPr>
          </w:p>
        </w:tc>
        <w:tc>
          <w:tcPr>
            <w:tcW w:w="993" w:type="dxa"/>
            <w:vAlign w:val="center"/>
          </w:tcPr>
          <w:p w14:paraId="1327200D" w14:textId="77777777" w:rsidR="00732183" w:rsidRPr="00484298" w:rsidRDefault="00732183" w:rsidP="009F1EEC">
            <w:pPr>
              <w:jc w:val="right"/>
              <w:rPr>
                <w:rFonts w:cs="Arial"/>
                <w:color w:val="000000"/>
                <w:sz w:val="18"/>
                <w:szCs w:val="18"/>
                <w:lang w:val="en-US"/>
              </w:rPr>
            </w:pPr>
          </w:p>
        </w:tc>
        <w:tc>
          <w:tcPr>
            <w:tcW w:w="992" w:type="dxa"/>
            <w:vAlign w:val="center"/>
          </w:tcPr>
          <w:p w14:paraId="5F055FE6" w14:textId="77777777" w:rsidR="00732183" w:rsidRPr="00484298" w:rsidRDefault="00732183" w:rsidP="009F1EEC">
            <w:pPr>
              <w:jc w:val="right"/>
              <w:rPr>
                <w:rFonts w:cs="Arial"/>
                <w:color w:val="000000"/>
                <w:sz w:val="18"/>
                <w:szCs w:val="18"/>
                <w:lang w:val="en-US"/>
              </w:rPr>
            </w:pPr>
          </w:p>
        </w:tc>
      </w:tr>
    </w:tbl>
    <w:p w14:paraId="75313269" w14:textId="3B10363F" w:rsidR="00732183" w:rsidRPr="00484298" w:rsidRDefault="00732183" w:rsidP="009F1EEC">
      <w:pPr>
        <w:tabs>
          <w:tab w:val="clear" w:pos="567"/>
        </w:tabs>
        <w:autoSpaceDE w:val="0"/>
        <w:autoSpaceDN w:val="0"/>
        <w:adjustRightInd w:val="0"/>
        <w:snapToGrid/>
        <w:rPr>
          <w:rFonts w:cs="Arial"/>
          <w:b/>
          <w:bCs/>
          <w:snapToGrid/>
          <w:sz w:val="18"/>
          <w:szCs w:val="18"/>
          <w:lang w:val="en-US" w:eastAsia="fr-FR"/>
        </w:rPr>
      </w:pPr>
    </w:p>
    <w:p w14:paraId="33340B78" w14:textId="21A30B8A" w:rsidR="006953EC" w:rsidRPr="00484298" w:rsidRDefault="006953EC" w:rsidP="00644FFD">
      <w:pPr>
        <w:spacing w:after="240"/>
        <w:contextualSpacing/>
        <w:jc w:val="both"/>
        <w:rPr>
          <w:rFonts w:cs="Arial"/>
          <w:snapToGrid/>
          <w:sz w:val="20"/>
          <w:szCs w:val="20"/>
          <w:lang w:val="en-US" w:eastAsia="fr-FR"/>
        </w:rPr>
      </w:pPr>
    </w:p>
    <w:p w14:paraId="6EA8DC39" w14:textId="77777777" w:rsidR="005A33E8" w:rsidRPr="00484298" w:rsidRDefault="00255025" w:rsidP="00C106FD">
      <w:pPr>
        <w:pStyle w:val="Default0"/>
        <w:widowControl w:val="0"/>
        <w:numPr>
          <w:ilvl w:val="0"/>
          <w:numId w:val="5"/>
        </w:numPr>
        <w:rPr>
          <w:rFonts w:ascii="Arial" w:hAnsi="Arial" w:cs="Arial"/>
          <w:sz w:val="22"/>
          <w:szCs w:val="22"/>
          <w:u w:val="single"/>
          <w:lang w:val="en-US" w:eastAsia="en-US"/>
        </w:rPr>
      </w:pPr>
      <w:r w:rsidRPr="00484298">
        <w:rPr>
          <w:rFonts w:ascii="Arial" w:hAnsi="Arial" w:cs="Arial"/>
          <w:b/>
          <w:bCs/>
          <w:sz w:val="22"/>
          <w:szCs w:val="22"/>
          <w:u w:val="single"/>
          <w:lang w:val="en-US"/>
        </w:rPr>
        <w:t>BUDG</w:t>
      </w:r>
      <w:r w:rsidR="005A33E8" w:rsidRPr="00484298">
        <w:rPr>
          <w:rFonts w:ascii="Arial" w:hAnsi="Arial" w:cs="Arial"/>
          <w:b/>
          <w:bCs/>
          <w:sz w:val="22"/>
          <w:szCs w:val="22"/>
          <w:u w:val="single"/>
          <w:lang w:val="en-US"/>
        </w:rPr>
        <w:t xml:space="preserve">ET SIZE AND DURATION : </w:t>
      </w:r>
    </w:p>
    <w:p w14:paraId="5F156A8B" w14:textId="77777777" w:rsidR="00C20D8B" w:rsidRPr="00484298" w:rsidRDefault="00C20D8B" w:rsidP="00611B3A">
      <w:pPr>
        <w:pStyle w:val="Default0"/>
        <w:jc w:val="both"/>
        <w:rPr>
          <w:rFonts w:ascii="Arial" w:hAnsi="Arial" w:cs="Arial"/>
          <w:sz w:val="22"/>
          <w:szCs w:val="22"/>
          <w:lang w:val="en-US"/>
        </w:rPr>
      </w:pPr>
    </w:p>
    <w:p w14:paraId="0644B5E4" w14:textId="77777777" w:rsidR="00611B3A" w:rsidRPr="00484298" w:rsidRDefault="00611B3A" w:rsidP="00611B3A">
      <w:pPr>
        <w:pStyle w:val="Default0"/>
        <w:jc w:val="both"/>
        <w:rPr>
          <w:rFonts w:ascii="Arial" w:hAnsi="Arial" w:cs="Arial"/>
          <w:sz w:val="10"/>
          <w:szCs w:val="10"/>
          <w:lang w:val="en-US"/>
        </w:rPr>
      </w:pPr>
    </w:p>
    <w:p w14:paraId="1502A154" w14:textId="748F15E2" w:rsidR="00D12A73" w:rsidRPr="00484298" w:rsidRDefault="00611B3A" w:rsidP="00611B3A">
      <w:pPr>
        <w:pStyle w:val="Default0"/>
        <w:jc w:val="both"/>
        <w:rPr>
          <w:rFonts w:ascii="Arial" w:hAnsi="Arial" w:cs="Arial"/>
          <w:sz w:val="22"/>
          <w:szCs w:val="22"/>
          <w:lang w:val="en-US"/>
        </w:rPr>
      </w:pPr>
      <w:r w:rsidRPr="00484298">
        <w:rPr>
          <w:rFonts w:ascii="Arial" w:hAnsi="Arial" w:cs="Arial"/>
          <w:sz w:val="22"/>
          <w:szCs w:val="22"/>
          <w:lang w:val="en-US"/>
        </w:rPr>
        <w:t xml:space="preserve">The amount requested in the proposal should be commensurate with the organization’s administrative and financial management capabilities. In principle, project duration will not exceed </w:t>
      </w:r>
      <w:sdt>
        <w:sdtPr>
          <w:rPr>
            <w:rFonts w:ascii="Arial" w:hAnsi="Arial" w:cs="Arial"/>
            <w:sz w:val="22"/>
            <w:szCs w:val="22"/>
            <w:lang w:val="en-US"/>
          </w:rPr>
          <w:id w:val="-2061464771"/>
          <w:placeholder>
            <w:docPart w:val="DefaultPlaceholder_-1854013440"/>
          </w:placeholder>
        </w:sdtPr>
        <w:sdtContent>
          <w:sdt>
            <w:sdtPr>
              <w:rPr>
                <w:rFonts w:ascii="Arial" w:hAnsi="Arial" w:cs="Arial"/>
                <w:sz w:val="22"/>
                <w:szCs w:val="22"/>
                <w:lang w:val="en-US"/>
              </w:rPr>
              <w:id w:val="-20399536"/>
              <w:placeholder>
                <w:docPart w:val="DefaultPlaceholder_-1854013440"/>
              </w:placeholder>
            </w:sdtPr>
            <w:sdtContent>
              <w:r w:rsidRPr="00484298">
                <w:rPr>
                  <w:rFonts w:ascii="Arial" w:hAnsi="Arial" w:cs="Arial"/>
                  <w:sz w:val="22"/>
                  <w:szCs w:val="22"/>
                  <w:lang w:val="en-US"/>
                </w:rPr>
                <w:t>[</w:t>
              </w:r>
              <w:r w:rsidR="00520CA7" w:rsidRPr="00484298">
                <w:rPr>
                  <w:lang w:val="en-US"/>
                </w:rPr>
                <w:t>24</w:t>
              </w:r>
              <w:r w:rsidRPr="00484298">
                <w:rPr>
                  <w:rFonts w:ascii="Arial" w:hAnsi="Arial" w:cs="Arial"/>
                  <w:sz w:val="22"/>
                  <w:szCs w:val="22"/>
                  <w:lang w:val="en-US"/>
                </w:rPr>
                <w:t>]</w:t>
              </w:r>
            </w:sdtContent>
          </w:sdt>
        </w:sdtContent>
      </w:sdt>
      <w:r w:rsidRPr="00484298">
        <w:rPr>
          <w:rFonts w:ascii="Arial" w:hAnsi="Arial" w:cs="Arial"/>
          <w:sz w:val="22"/>
          <w:szCs w:val="22"/>
          <w:lang w:val="en-US"/>
        </w:rPr>
        <w:t xml:space="preserve"> </w:t>
      </w:r>
      <w:sdt>
        <w:sdtPr>
          <w:rPr>
            <w:rFonts w:ascii="Arial" w:hAnsi="Arial" w:cs="Arial"/>
            <w:sz w:val="22"/>
            <w:szCs w:val="22"/>
            <w:lang w:val="en-US"/>
          </w:rPr>
          <w:id w:val="45496155"/>
          <w:placeholder>
            <w:docPart w:val="DefaultPlaceholder_-1854013440"/>
          </w:placeholder>
          <w:temporary/>
        </w:sdtPr>
        <w:sdtContent>
          <w:r w:rsidRPr="00484298">
            <w:rPr>
              <w:rFonts w:ascii="Arial" w:hAnsi="Arial" w:cs="Arial"/>
              <w:sz w:val="22"/>
              <w:szCs w:val="22"/>
              <w:lang w:val="en-US"/>
            </w:rPr>
            <w:t>months</w:t>
          </w:r>
        </w:sdtContent>
      </w:sdt>
      <w:r w:rsidRPr="00484298">
        <w:rPr>
          <w:rFonts w:ascii="Arial" w:hAnsi="Arial" w:cs="Arial"/>
          <w:sz w:val="22"/>
          <w:szCs w:val="22"/>
          <w:lang w:val="en-US"/>
        </w:rPr>
        <w:t xml:space="preserve">. </w:t>
      </w:r>
    </w:p>
    <w:p w14:paraId="20F3E185" w14:textId="77777777" w:rsidR="00D12A73" w:rsidRPr="00484298" w:rsidRDefault="00D12A73" w:rsidP="00611B3A">
      <w:pPr>
        <w:pStyle w:val="Default0"/>
        <w:jc w:val="both"/>
        <w:rPr>
          <w:rFonts w:ascii="Arial" w:hAnsi="Arial" w:cs="Arial"/>
          <w:sz w:val="22"/>
          <w:szCs w:val="22"/>
          <w:lang w:val="en-US"/>
        </w:rPr>
      </w:pPr>
    </w:p>
    <w:p w14:paraId="471F622A" w14:textId="77777777" w:rsidR="00D12A73" w:rsidRPr="00484298" w:rsidRDefault="00D12A73" w:rsidP="00611B3A">
      <w:pPr>
        <w:pStyle w:val="Default0"/>
        <w:jc w:val="both"/>
        <w:rPr>
          <w:rFonts w:ascii="Arial" w:hAnsi="Arial" w:cs="Arial"/>
          <w:sz w:val="22"/>
          <w:szCs w:val="22"/>
          <w:lang w:val="en-US"/>
        </w:rPr>
      </w:pPr>
      <w:r w:rsidRPr="00484298">
        <w:rPr>
          <w:rFonts w:ascii="Arial" w:hAnsi="Arial" w:cs="Arial"/>
          <w:sz w:val="22"/>
          <w:szCs w:val="22"/>
          <w:lang w:val="en-US"/>
        </w:rPr>
        <w:t>Regarding the budget of the technical proposal of the partner, UNESCO retains the right to elaborate the work plan and negotiate the budget with the partner, prior to signing agreement, to ensure value of money. Likewise, UNESCO will ensure that in accordance with its policies the selected Partner will be able to provide added value in terms of financial or in-kind contribution.  The partner’s financial or in-kind contribution will be indicated in the budget proposal. No overheads in terms of administrative or service fees are accepted (direct budgeting based on activities).</w:t>
      </w:r>
    </w:p>
    <w:p w14:paraId="1A05BD9A" w14:textId="77777777" w:rsidR="00B816D7" w:rsidRPr="00484298" w:rsidRDefault="00B816D7" w:rsidP="004763DC">
      <w:pPr>
        <w:spacing w:after="240"/>
        <w:jc w:val="both"/>
        <w:rPr>
          <w:rFonts w:eastAsia="Arial Unicode MS" w:cs="Arial"/>
          <w:color w:val="000000"/>
          <w:szCs w:val="22"/>
          <w:lang w:val="en-US"/>
        </w:rPr>
      </w:pPr>
    </w:p>
    <w:p w14:paraId="69477657" w14:textId="77777777" w:rsidR="006E5C7D" w:rsidRPr="00484298" w:rsidRDefault="006E5C7D" w:rsidP="00C106FD">
      <w:pPr>
        <w:pStyle w:val="Default0"/>
        <w:widowControl w:val="0"/>
        <w:numPr>
          <w:ilvl w:val="0"/>
          <w:numId w:val="5"/>
        </w:numPr>
        <w:rPr>
          <w:rFonts w:ascii="Arial" w:hAnsi="Arial" w:cs="Arial"/>
          <w:sz w:val="22"/>
          <w:szCs w:val="22"/>
          <w:lang w:val="en-US" w:eastAsia="en-US"/>
        </w:rPr>
      </w:pPr>
      <w:r w:rsidRPr="00484298">
        <w:rPr>
          <w:rFonts w:ascii="Arial" w:hAnsi="Arial" w:cs="Arial"/>
          <w:b/>
          <w:bCs/>
          <w:sz w:val="22"/>
          <w:szCs w:val="22"/>
          <w:lang w:val="en-US"/>
        </w:rPr>
        <w:t xml:space="preserve">SELECTION PROCESS: </w:t>
      </w:r>
    </w:p>
    <w:p w14:paraId="7593C6B0" w14:textId="77777777" w:rsidR="006E5C7D" w:rsidRPr="00484298" w:rsidRDefault="006E5C7D" w:rsidP="006E5C7D">
      <w:pPr>
        <w:pStyle w:val="Default0"/>
        <w:rPr>
          <w:rFonts w:ascii="Arial" w:hAnsi="Arial" w:cs="Arial"/>
          <w:sz w:val="22"/>
          <w:szCs w:val="22"/>
          <w:lang w:val="en-US"/>
        </w:rPr>
      </w:pPr>
    </w:p>
    <w:p w14:paraId="413A3B09" w14:textId="0F60741C" w:rsidR="006E5C7D" w:rsidRPr="00484298" w:rsidRDefault="006E5C7D" w:rsidP="000B7A79">
      <w:pPr>
        <w:pStyle w:val="Default0"/>
        <w:jc w:val="both"/>
        <w:rPr>
          <w:rFonts w:ascii="Arial" w:hAnsi="Arial" w:cs="Arial"/>
          <w:sz w:val="22"/>
          <w:szCs w:val="22"/>
          <w:lang w:val="en-US"/>
        </w:rPr>
      </w:pPr>
      <w:r w:rsidRPr="00484298">
        <w:rPr>
          <w:rFonts w:ascii="Arial" w:hAnsi="Arial" w:cs="Arial"/>
          <w:sz w:val="22"/>
          <w:szCs w:val="22"/>
          <w:lang w:val="en-US"/>
        </w:rPr>
        <w:t>UNESCO will review proposals through a five-step process: (i) determination of eligibility; (ii) technical review of eligible proposals; (iii) scoring and ranking of the eligible proposals based on the assessment criteria outlined in the previous section</w:t>
      </w:r>
      <w:r w:rsidR="00732183" w:rsidRPr="00484298">
        <w:rPr>
          <w:rFonts w:ascii="Arial" w:hAnsi="Arial" w:cs="Arial"/>
          <w:sz w:val="22"/>
          <w:szCs w:val="22"/>
          <w:lang w:val="en-US"/>
        </w:rPr>
        <w:t>,</w:t>
      </w:r>
      <w:r w:rsidRPr="00484298">
        <w:rPr>
          <w:rFonts w:ascii="Arial" w:hAnsi="Arial" w:cs="Arial"/>
          <w:sz w:val="22"/>
          <w:szCs w:val="22"/>
          <w:lang w:val="en-US"/>
        </w:rPr>
        <w:t xml:space="preserve"> to identify highest ranking proposal; (iv) round of clarification (if necessary) and </w:t>
      </w:r>
      <w:r w:rsidR="009C6A37" w:rsidRPr="00484298">
        <w:rPr>
          <w:rFonts w:ascii="Arial" w:hAnsi="Arial" w:cs="Arial"/>
          <w:sz w:val="22"/>
          <w:szCs w:val="22"/>
          <w:lang w:val="en-US"/>
        </w:rPr>
        <w:t>work plan</w:t>
      </w:r>
      <w:r w:rsidRPr="00484298">
        <w:rPr>
          <w:rFonts w:ascii="Arial" w:hAnsi="Arial" w:cs="Arial"/>
          <w:sz w:val="22"/>
          <w:szCs w:val="22"/>
          <w:lang w:val="en-US"/>
        </w:rPr>
        <w:t xml:space="preserve"> elaboration with the highest</w:t>
      </w:r>
      <w:r w:rsidR="00732183" w:rsidRPr="00484298">
        <w:rPr>
          <w:rFonts w:ascii="Arial" w:hAnsi="Arial" w:cs="Arial"/>
          <w:sz w:val="22"/>
          <w:szCs w:val="22"/>
          <w:lang w:val="en-US"/>
        </w:rPr>
        <w:t>-</w:t>
      </w:r>
      <w:r w:rsidRPr="00484298">
        <w:rPr>
          <w:rFonts w:ascii="Arial" w:hAnsi="Arial" w:cs="Arial"/>
          <w:sz w:val="22"/>
          <w:szCs w:val="22"/>
          <w:lang w:val="en-US"/>
        </w:rPr>
        <w:t>scor</w:t>
      </w:r>
      <w:r w:rsidR="00732183" w:rsidRPr="00484298">
        <w:rPr>
          <w:rFonts w:ascii="Arial" w:hAnsi="Arial" w:cs="Arial"/>
          <w:sz w:val="22"/>
          <w:szCs w:val="22"/>
          <w:lang w:val="en-US"/>
        </w:rPr>
        <w:t>ing</w:t>
      </w:r>
      <w:r w:rsidRPr="00484298">
        <w:rPr>
          <w:rFonts w:ascii="Arial" w:hAnsi="Arial" w:cs="Arial"/>
          <w:sz w:val="22"/>
          <w:szCs w:val="22"/>
          <w:lang w:val="en-US"/>
        </w:rPr>
        <w:t xml:space="preserve"> proposal; </w:t>
      </w:r>
      <w:r w:rsidR="00520CA7" w:rsidRPr="00484298">
        <w:rPr>
          <w:rFonts w:ascii="Arial" w:hAnsi="Arial" w:cs="Arial"/>
          <w:sz w:val="22"/>
          <w:szCs w:val="22"/>
          <w:lang w:val="en-US"/>
        </w:rPr>
        <w:t>and</w:t>
      </w:r>
      <w:r w:rsidRPr="00484298">
        <w:rPr>
          <w:rFonts w:ascii="Arial" w:hAnsi="Arial" w:cs="Arial"/>
          <w:sz w:val="22"/>
          <w:szCs w:val="22"/>
          <w:lang w:val="en-US"/>
        </w:rPr>
        <w:t xml:space="preserve"> (v) </w:t>
      </w:r>
      <w:r w:rsidR="0057502E" w:rsidRPr="00484298">
        <w:rPr>
          <w:rFonts w:ascii="Arial" w:hAnsi="Arial" w:cs="Arial"/>
          <w:sz w:val="22"/>
          <w:szCs w:val="22"/>
          <w:lang w:val="en-US"/>
        </w:rPr>
        <w:t xml:space="preserve">signature of </w:t>
      </w:r>
      <w:r w:rsidR="009C6A37" w:rsidRPr="00484298">
        <w:rPr>
          <w:rFonts w:ascii="Arial" w:hAnsi="Arial" w:cs="Arial"/>
          <w:sz w:val="22"/>
          <w:szCs w:val="22"/>
          <w:lang w:val="en-US"/>
        </w:rPr>
        <w:t xml:space="preserve">Implementation </w:t>
      </w:r>
      <w:r w:rsidR="00732183" w:rsidRPr="00484298">
        <w:rPr>
          <w:rFonts w:ascii="Arial" w:hAnsi="Arial" w:cs="Arial"/>
          <w:sz w:val="22"/>
          <w:szCs w:val="22"/>
          <w:lang w:val="en-US"/>
        </w:rPr>
        <w:t>P</w:t>
      </w:r>
      <w:r w:rsidR="009C6A37" w:rsidRPr="00484298">
        <w:rPr>
          <w:rFonts w:ascii="Arial" w:hAnsi="Arial" w:cs="Arial"/>
          <w:sz w:val="22"/>
          <w:szCs w:val="22"/>
          <w:lang w:val="en-US"/>
        </w:rPr>
        <w:t>artners</w:t>
      </w:r>
      <w:r w:rsidR="00732183" w:rsidRPr="00484298">
        <w:rPr>
          <w:rFonts w:ascii="Arial" w:hAnsi="Arial" w:cs="Arial"/>
          <w:sz w:val="22"/>
          <w:szCs w:val="22"/>
          <w:lang w:val="en-US"/>
        </w:rPr>
        <w:t>’</w:t>
      </w:r>
      <w:r w:rsidR="009C6A37" w:rsidRPr="00484298">
        <w:rPr>
          <w:rFonts w:ascii="Arial" w:hAnsi="Arial" w:cs="Arial"/>
          <w:sz w:val="22"/>
          <w:szCs w:val="22"/>
          <w:lang w:val="en-US"/>
        </w:rPr>
        <w:t xml:space="preserve"> Agreement </w:t>
      </w:r>
      <w:r w:rsidRPr="00484298">
        <w:rPr>
          <w:rFonts w:ascii="Arial" w:hAnsi="Arial" w:cs="Arial"/>
          <w:sz w:val="22"/>
          <w:szCs w:val="22"/>
          <w:lang w:val="en-US"/>
        </w:rPr>
        <w:t>(</w:t>
      </w:r>
      <w:r w:rsidR="009C6A37" w:rsidRPr="00484298">
        <w:rPr>
          <w:rFonts w:ascii="Arial" w:hAnsi="Arial" w:cs="Arial"/>
          <w:sz w:val="22"/>
          <w:szCs w:val="22"/>
          <w:lang w:val="en-US"/>
        </w:rPr>
        <w:t>I</w:t>
      </w:r>
      <w:r w:rsidRPr="00484298">
        <w:rPr>
          <w:rFonts w:ascii="Arial" w:hAnsi="Arial" w:cs="Arial"/>
          <w:sz w:val="22"/>
          <w:szCs w:val="22"/>
          <w:lang w:val="en-US"/>
        </w:rPr>
        <w:t>PA)</w:t>
      </w:r>
      <w:r w:rsidR="009C6A37" w:rsidRPr="00484298">
        <w:rPr>
          <w:rFonts w:ascii="Arial" w:hAnsi="Arial" w:cs="Arial"/>
          <w:sz w:val="22"/>
          <w:szCs w:val="22"/>
          <w:lang w:val="en-US"/>
        </w:rPr>
        <w:t>.</w:t>
      </w:r>
    </w:p>
    <w:p w14:paraId="71F78DBA" w14:textId="77777777" w:rsidR="005A5C92" w:rsidRPr="00484298" w:rsidRDefault="005A5C92" w:rsidP="000B7A79">
      <w:pPr>
        <w:pStyle w:val="Default0"/>
        <w:jc w:val="both"/>
        <w:rPr>
          <w:rFonts w:ascii="Arial" w:hAnsi="Arial" w:cs="Arial"/>
          <w:sz w:val="22"/>
          <w:szCs w:val="22"/>
          <w:lang w:val="en-US"/>
        </w:rPr>
      </w:pPr>
    </w:p>
    <w:p w14:paraId="41050105" w14:textId="77777777" w:rsidR="009F1EEC" w:rsidRDefault="009F1EEC" w:rsidP="000B7A79">
      <w:pPr>
        <w:pStyle w:val="Default0"/>
        <w:jc w:val="both"/>
        <w:rPr>
          <w:rFonts w:ascii="Arial" w:hAnsi="Arial" w:cs="Arial"/>
          <w:sz w:val="22"/>
          <w:szCs w:val="22"/>
          <w:lang w:val="en-US"/>
        </w:rPr>
      </w:pPr>
    </w:p>
    <w:p w14:paraId="356EB9BC" w14:textId="77777777" w:rsidR="00A90BE7" w:rsidRDefault="00A90BE7" w:rsidP="000B7A79">
      <w:pPr>
        <w:pStyle w:val="Default0"/>
        <w:jc w:val="both"/>
        <w:rPr>
          <w:rFonts w:ascii="Arial" w:hAnsi="Arial" w:cs="Arial"/>
          <w:sz w:val="22"/>
          <w:szCs w:val="22"/>
          <w:lang w:val="en-US"/>
        </w:rPr>
      </w:pPr>
    </w:p>
    <w:p w14:paraId="32CBBDA0" w14:textId="77777777" w:rsidR="00A90BE7" w:rsidRPr="00484298" w:rsidRDefault="00A90BE7" w:rsidP="000B7A79">
      <w:pPr>
        <w:pStyle w:val="Default0"/>
        <w:jc w:val="both"/>
        <w:rPr>
          <w:rFonts w:ascii="Arial" w:hAnsi="Arial" w:cs="Arial"/>
          <w:sz w:val="22"/>
          <w:szCs w:val="22"/>
          <w:lang w:val="en-US"/>
        </w:rPr>
      </w:pPr>
    </w:p>
    <w:p w14:paraId="7804FEBF" w14:textId="77777777" w:rsidR="005A33E8" w:rsidRPr="00484298" w:rsidRDefault="005A33E8" w:rsidP="00C106FD">
      <w:pPr>
        <w:pStyle w:val="Default0"/>
        <w:widowControl w:val="0"/>
        <w:numPr>
          <w:ilvl w:val="0"/>
          <w:numId w:val="5"/>
        </w:numPr>
        <w:rPr>
          <w:rFonts w:ascii="Arial" w:hAnsi="Arial" w:cs="Arial"/>
          <w:sz w:val="22"/>
          <w:szCs w:val="22"/>
          <w:lang w:val="en-US" w:eastAsia="en-US"/>
        </w:rPr>
      </w:pPr>
      <w:r w:rsidRPr="00484298">
        <w:rPr>
          <w:rFonts w:ascii="Arial" w:hAnsi="Arial" w:cs="Arial"/>
          <w:b/>
          <w:bCs/>
          <w:sz w:val="22"/>
          <w:szCs w:val="22"/>
          <w:lang w:val="en-US"/>
        </w:rPr>
        <w:t xml:space="preserve">SUBMISSION PROCESS: </w:t>
      </w:r>
    </w:p>
    <w:p w14:paraId="72ADCEBC" w14:textId="77777777" w:rsidR="006E5C7D" w:rsidRPr="00484298" w:rsidRDefault="006E5C7D" w:rsidP="006608F3">
      <w:pPr>
        <w:pStyle w:val="Default0"/>
        <w:jc w:val="both"/>
        <w:rPr>
          <w:rFonts w:ascii="Arial" w:hAnsi="Arial" w:cs="Arial"/>
          <w:sz w:val="22"/>
          <w:szCs w:val="22"/>
          <w:lang w:val="en-US"/>
        </w:rPr>
      </w:pPr>
    </w:p>
    <w:p w14:paraId="10E0EB20" w14:textId="77777777" w:rsidR="006E5C7D" w:rsidRPr="00484298" w:rsidRDefault="006E5C7D" w:rsidP="005A5C92">
      <w:pPr>
        <w:pStyle w:val="Default0"/>
        <w:jc w:val="both"/>
        <w:rPr>
          <w:rFonts w:ascii="Arial" w:hAnsi="Arial" w:cs="Arial"/>
          <w:sz w:val="22"/>
          <w:szCs w:val="22"/>
          <w:lang w:val="en-US"/>
        </w:rPr>
      </w:pPr>
      <w:r w:rsidRPr="00484298">
        <w:rPr>
          <w:rFonts w:ascii="Arial" w:hAnsi="Arial" w:cs="Arial"/>
          <w:sz w:val="22"/>
          <w:szCs w:val="22"/>
          <w:lang w:val="en-US"/>
        </w:rPr>
        <w:t xml:space="preserve">Applicants shall bear all costs related to proposal preparation and submission. </w:t>
      </w:r>
    </w:p>
    <w:p w14:paraId="1FA8E299" w14:textId="77777777" w:rsidR="006E5C7D" w:rsidRPr="00484298" w:rsidRDefault="006E5C7D" w:rsidP="005A5C92">
      <w:pPr>
        <w:pStyle w:val="Default0"/>
        <w:jc w:val="both"/>
        <w:rPr>
          <w:rFonts w:ascii="Arial" w:hAnsi="Arial" w:cs="Arial"/>
          <w:sz w:val="22"/>
          <w:szCs w:val="22"/>
          <w:lang w:val="en-US"/>
        </w:rPr>
      </w:pPr>
    </w:p>
    <w:p w14:paraId="2D09D55C" w14:textId="02531B56" w:rsidR="006E5C7D" w:rsidRPr="00484298" w:rsidRDefault="006E5C7D" w:rsidP="005A5C92">
      <w:pPr>
        <w:pStyle w:val="Default0"/>
        <w:jc w:val="both"/>
        <w:rPr>
          <w:rFonts w:ascii="Arial" w:hAnsi="Arial" w:cs="Arial"/>
          <w:sz w:val="22"/>
          <w:szCs w:val="22"/>
          <w:lang w:val="en-US"/>
        </w:rPr>
      </w:pPr>
      <w:r w:rsidRPr="00484298">
        <w:rPr>
          <w:rFonts w:ascii="Arial" w:hAnsi="Arial" w:cs="Arial"/>
          <w:sz w:val="22"/>
          <w:szCs w:val="22"/>
          <w:lang w:val="en-US"/>
        </w:rPr>
        <w:t xml:space="preserve">Applicants must submit their proposals </w:t>
      </w:r>
      <w:r w:rsidR="0057502E" w:rsidRPr="00484298">
        <w:rPr>
          <w:rFonts w:ascii="Arial" w:hAnsi="Arial" w:cs="Arial"/>
          <w:sz w:val="22"/>
          <w:szCs w:val="22"/>
          <w:lang w:val="en-US"/>
        </w:rPr>
        <w:t>e</w:t>
      </w:r>
      <w:r w:rsidR="00C14744" w:rsidRPr="00484298">
        <w:rPr>
          <w:rFonts w:ascii="Arial" w:hAnsi="Arial" w:cs="Arial"/>
          <w:sz w:val="22"/>
          <w:szCs w:val="22"/>
          <w:lang w:val="en-US"/>
        </w:rPr>
        <w:t>lectronically</w:t>
      </w:r>
      <w:r w:rsidRPr="00484298">
        <w:rPr>
          <w:rFonts w:ascii="Arial" w:hAnsi="Arial" w:cs="Arial"/>
          <w:sz w:val="22"/>
          <w:szCs w:val="22"/>
          <w:lang w:val="en-US"/>
        </w:rPr>
        <w:t xml:space="preserve"> to:</w:t>
      </w:r>
      <w:r w:rsidR="00861106" w:rsidRPr="00484298">
        <w:rPr>
          <w:rFonts w:ascii="Arial" w:hAnsi="Arial" w:cs="Arial"/>
          <w:sz w:val="22"/>
          <w:szCs w:val="22"/>
          <w:lang w:val="en-US"/>
        </w:rPr>
        <w:t xml:space="preserve"> </w:t>
      </w:r>
      <w:hyperlink r:id="rId17" w:history="1">
        <w:r w:rsidR="00861106" w:rsidRPr="00484298">
          <w:rPr>
            <w:rStyle w:val="Hyperlink"/>
            <w:rFonts w:ascii="Arial" w:hAnsi="Arial" w:cs="Arial"/>
            <w:sz w:val="22"/>
            <w:szCs w:val="22"/>
            <w:lang w:val="en-US"/>
          </w:rPr>
          <w:t>baghdad.proc@unesco.org</w:t>
        </w:r>
      </w:hyperlink>
      <w:r w:rsidR="00861106" w:rsidRPr="00484298">
        <w:rPr>
          <w:rFonts w:ascii="Arial" w:hAnsi="Arial" w:cs="Arial"/>
          <w:sz w:val="22"/>
          <w:szCs w:val="22"/>
          <w:lang w:val="en-US"/>
        </w:rPr>
        <w:t xml:space="preserve"> </w:t>
      </w:r>
    </w:p>
    <w:p w14:paraId="3770598A" w14:textId="7D041F5D" w:rsidR="006E5C7D" w:rsidRPr="00484298" w:rsidRDefault="00000000" w:rsidP="005A5C92">
      <w:pPr>
        <w:pStyle w:val="Default0"/>
        <w:jc w:val="both"/>
        <w:rPr>
          <w:rFonts w:ascii="Arial" w:hAnsi="Arial" w:cs="Arial"/>
          <w:sz w:val="22"/>
          <w:szCs w:val="22"/>
          <w:lang w:val="en-US"/>
        </w:rPr>
      </w:pPr>
      <w:sdt>
        <w:sdtPr>
          <w:rPr>
            <w:rFonts w:eastAsia="Arial Unicode MS" w:cs="Arial"/>
            <w:b/>
            <w:bCs/>
            <w:szCs w:val="22"/>
            <w:lang w:val="en-US" w:eastAsia="en-US"/>
          </w:rPr>
          <w:id w:val="-977761000"/>
          <w:placeholder>
            <w:docPart w:val="DefaultPlaceholder_-1854013440"/>
          </w:placeholder>
        </w:sdtPr>
        <w:sdtContent>
          <w:r w:rsidR="00122354" w:rsidRPr="00484298">
            <w:rPr>
              <w:lang w:val="en-US"/>
            </w:rPr>
            <w:t xml:space="preserve">Financial and technical proposal Submission via email to: </w:t>
          </w:r>
          <w:sdt>
            <w:sdtPr>
              <w:rPr>
                <w:rFonts w:eastAsia="Arial Unicode MS" w:cs="Arial"/>
                <w:b/>
                <w:bCs/>
                <w:szCs w:val="22"/>
                <w:lang w:val="en-US" w:eastAsia="en-US"/>
              </w:rPr>
              <w:id w:val="2125808686"/>
              <w:placeholder>
                <w:docPart w:val="4EB2ECE120D84D8BB1082F35ABF20D6F"/>
              </w:placeholder>
            </w:sdtPr>
            <w:sdtContent>
              <w:hyperlink r:id="rId18" w:history="1">
                <w:r w:rsidR="00861106" w:rsidRPr="00484298">
                  <w:rPr>
                    <w:rStyle w:val="Hyperlink"/>
                    <w:lang w:val="en-US"/>
                  </w:rPr>
                  <w:t>baghdad.proc@unesco.org</w:t>
                </w:r>
              </w:hyperlink>
              <w:r w:rsidR="00861106" w:rsidRPr="00484298">
                <w:rPr>
                  <w:lang w:val="en-US"/>
                </w:rPr>
                <w:t xml:space="preserve"> </w:t>
              </w:r>
            </w:sdtContent>
          </w:sdt>
          <w:r w:rsidR="00122354" w:rsidRPr="00484298">
            <w:rPr>
              <w:lang w:val="en-US"/>
            </w:rPr>
            <w:t xml:space="preserve"> </w:t>
          </w:r>
        </w:sdtContent>
      </w:sdt>
      <w:r w:rsidR="006E5C7D" w:rsidRPr="00484298">
        <w:rPr>
          <w:rFonts w:ascii="Arial" w:hAnsi="Arial" w:cs="Arial"/>
          <w:sz w:val="22"/>
          <w:szCs w:val="22"/>
          <w:lang w:val="en-US"/>
        </w:rPr>
        <w:t xml:space="preserve">The following documents must be submitted in order for the submission to be considered: </w:t>
      </w:r>
    </w:p>
    <w:p w14:paraId="6C27C1EC" w14:textId="77777777" w:rsidR="006E5C7D" w:rsidRPr="00484298" w:rsidRDefault="006E5C7D" w:rsidP="005A5C92">
      <w:pPr>
        <w:pStyle w:val="Default0"/>
        <w:jc w:val="both"/>
        <w:rPr>
          <w:rFonts w:ascii="Arial" w:hAnsi="Arial" w:cs="Arial"/>
          <w:sz w:val="22"/>
          <w:szCs w:val="22"/>
          <w:lang w:val="en-US"/>
        </w:rPr>
      </w:pPr>
    </w:p>
    <w:p w14:paraId="4C475CD1" w14:textId="77777777" w:rsidR="006E5C7D" w:rsidRPr="00484298" w:rsidRDefault="006E5C7D" w:rsidP="005A5C92">
      <w:pPr>
        <w:pStyle w:val="Default0"/>
        <w:jc w:val="both"/>
        <w:rPr>
          <w:rFonts w:ascii="Arial" w:hAnsi="Arial" w:cs="Arial"/>
          <w:sz w:val="22"/>
          <w:szCs w:val="22"/>
          <w:lang w:val="en-US"/>
        </w:rPr>
      </w:pPr>
      <w:r w:rsidRPr="00484298">
        <w:rPr>
          <w:rFonts w:ascii="Arial" w:hAnsi="Arial" w:cs="Arial"/>
          <w:sz w:val="22"/>
          <w:szCs w:val="22"/>
          <w:lang w:val="en-US"/>
        </w:rPr>
        <w:t xml:space="preserve">1) </w:t>
      </w:r>
      <w:r w:rsidR="00660A2D" w:rsidRPr="00484298">
        <w:rPr>
          <w:rFonts w:ascii="Arial" w:hAnsi="Arial" w:cs="Arial"/>
          <w:sz w:val="22"/>
          <w:szCs w:val="22"/>
          <w:lang w:val="en-US"/>
        </w:rPr>
        <w:t>P</w:t>
      </w:r>
      <w:r w:rsidRPr="00484298">
        <w:rPr>
          <w:rFonts w:ascii="Arial" w:hAnsi="Arial" w:cs="Arial"/>
          <w:sz w:val="22"/>
          <w:szCs w:val="22"/>
          <w:lang w:val="en-US"/>
        </w:rPr>
        <w:t xml:space="preserve">roposal </w:t>
      </w:r>
      <w:r w:rsidR="00660A2D" w:rsidRPr="00484298">
        <w:rPr>
          <w:rFonts w:ascii="Arial" w:hAnsi="Arial" w:cs="Arial"/>
          <w:sz w:val="22"/>
          <w:szCs w:val="22"/>
          <w:lang w:val="en-US"/>
        </w:rPr>
        <w:t xml:space="preserve">documents </w:t>
      </w:r>
      <w:r w:rsidRPr="00484298">
        <w:rPr>
          <w:rFonts w:ascii="Arial" w:hAnsi="Arial" w:cs="Arial"/>
          <w:sz w:val="22"/>
          <w:szCs w:val="22"/>
          <w:lang w:val="en-US"/>
        </w:rPr>
        <w:t>(technical and financial, including project outline)</w:t>
      </w:r>
    </w:p>
    <w:p w14:paraId="68C08EEC" w14:textId="6E021460" w:rsidR="006E5C7D" w:rsidRPr="00484298" w:rsidRDefault="008D621B" w:rsidP="005A5C92">
      <w:pPr>
        <w:pStyle w:val="Default0"/>
        <w:jc w:val="both"/>
        <w:rPr>
          <w:rFonts w:ascii="Arial" w:hAnsi="Arial" w:cs="Arial"/>
          <w:sz w:val="22"/>
          <w:szCs w:val="22"/>
          <w:lang w:val="en-US"/>
        </w:rPr>
      </w:pPr>
      <w:r>
        <w:rPr>
          <w:rFonts w:ascii="Arial" w:hAnsi="Arial" w:cs="Arial"/>
          <w:sz w:val="22"/>
          <w:szCs w:val="22"/>
          <w:lang w:val="en-US"/>
        </w:rPr>
        <w:t>2</w:t>
      </w:r>
      <w:r w:rsidR="00660A2D" w:rsidRPr="00484298">
        <w:rPr>
          <w:rFonts w:ascii="Arial" w:hAnsi="Arial" w:cs="Arial"/>
          <w:sz w:val="22"/>
          <w:szCs w:val="22"/>
          <w:lang w:val="en-US"/>
        </w:rPr>
        <w:t>) Partners’ Identification Form</w:t>
      </w:r>
      <w:r w:rsidR="006E5C7D" w:rsidRPr="00484298">
        <w:rPr>
          <w:rFonts w:ascii="Arial" w:hAnsi="Arial" w:cs="Arial"/>
          <w:sz w:val="22"/>
          <w:szCs w:val="22"/>
          <w:lang w:val="en-US"/>
        </w:rPr>
        <w:t xml:space="preserve"> </w:t>
      </w:r>
      <w:r w:rsidR="00660A2D" w:rsidRPr="00484298">
        <w:rPr>
          <w:rFonts w:ascii="Arial" w:hAnsi="Arial" w:cs="Arial"/>
          <w:sz w:val="22"/>
          <w:szCs w:val="22"/>
          <w:lang w:val="en-US"/>
        </w:rPr>
        <w:t xml:space="preserve">(duly filled in, with supporting documents) </w:t>
      </w:r>
    </w:p>
    <w:p w14:paraId="3E37DB23" w14:textId="565A3BC5" w:rsidR="006E5C7D" w:rsidRPr="00484298" w:rsidRDefault="008D621B" w:rsidP="005A5C92">
      <w:pPr>
        <w:pStyle w:val="Default0"/>
        <w:jc w:val="both"/>
        <w:rPr>
          <w:rFonts w:ascii="Arial" w:hAnsi="Arial" w:cs="Arial"/>
          <w:sz w:val="22"/>
          <w:szCs w:val="22"/>
          <w:lang w:val="en-US"/>
        </w:rPr>
      </w:pPr>
      <w:r>
        <w:rPr>
          <w:rFonts w:ascii="Arial" w:hAnsi="Arial" w:cs="Arial"/>
          <w:sz w:val="22"/>
          <w:szCs w:val="22"/>
          <w:lang w:val="en-US"/>
        </w:rPr>
        <w:t>3</w:t>
      </w:r>
      <w:r w:rsidR="006E5C7D" w:rsidRPr="00484298">
        <w:rPr>
          <w:rFonts w:ascii="Arial" w:hAnsi="Arial" w:cs="Arial"/>
          <w:sz w:val="22"/>
          <w:szCs w:val="22"/>
          <w:lang w:val="en-US"/>
        </w:rPr>
        <w:t xml:space="preserve">) Audited financial statements for past two </w:t>
      </w:r>
      <w:r w:rsidR="004F0C81">
        <w:rPr>
          <w:rFonts w:ascii="Arial" w:hAnsi="Arial" w:cs="Arial"/>
          <w:sz w:val="22"/>
          <w:szCs w:val="22"/>
          <w:lang w:val="en-US"/>
        </w:rPr>
        <w:t xml:space="preserve">-three </w:t>
      </w:r>
      <w:r w:rsidR="006E5C7D" w:rsidRPr="00484298">
        <w:rPr>
          <w:rFonts w:ascii="Arial" w:hAnsi="Arial" w:cs="Arial"/>
          <w:sz w:val="22"/>
          <w:szCs w:val="22"/>
          <w:lang w:val="en-US"/>
        </w:rPr>
        <w:t xml:space="preserve">years.  </w:t>
      </w:r>
    </w:p>
    <w:p w14:paraId="7FDE9AAA" w14:textId="77777777" w:rsidR="00660A2D" w:rsidRPr="00484298" w:rsidRDefault="00660A2D" w:rsidP="005A5C92">
      <w:pPr>
        <w:pStyle w:val="Default0"/>
        <w:jc w:val="both"/>
        <w:rPr>
          <w:rFonts w:ascii="Arial" w:hAnsi="Arial" w:cs="Arial"/>
          <w:sz w:val="22"/>
          <w:szCs w:val="22"/>
          <w:lang w:val="en-US"/>
        </w:rPr>
      </w:pPr>
    </w:p>
    <w:p w14:paraId="19E05A81" w14:textId="77777777" w:rsidR="006E5C7D" w:rsidRPr="00484298" w:rsidRDefault="00660A2D" w:rsidP="005A5C92">
      <w:pPr>
        <w:pStyle w:val="Default0"/>
        <w:jc w:val="both"/>
        <w:rPr>
          <w:rFonts w:ascii="Arial" w:hAnsi="Arial" w:cs="Arial"/>
          <w:sz w:val="22"/>
          <w:szCs w:val="22"/>
          <w:lang w:val="en-US"/>
        </w:rPr>
      </w:pPr>
      <w:r w:rsidRPr="00484298">
        <w:rPr>
          <w:rFonts w:ascii="Arial" w:hAnsi="Arial" w:cs="Arial"/>
          <w:sz w:val="22"/>
          <w:szCs w:val="22"/>
          <w:lang w:val="en-US"/>
        </w:rPr>
        <w:t>O</w:t>
      </w:r>
      <w:r w:rsidR="006E5C7D" w:rsidRPr="00484298">
        <w:rPr>
          <w:rFonts w:ascii="Arial" w:hAnsi="Arial" w:cs="Arial"/>
          <w:sz w:val="22"/>
          <w:szCs w:val="22"/>
          <w:lang w:val="en-US"/>
        </w:rPr>
        <w:t xml:space="preserve">nly one submission per organization is allowed. Once the application is complete and submitted, revised versions of proposal documents will not be accepted. </w:t>
      </w:r>
    </w:p>
    <w:p w14:paraId="4EFCCC52" w14:textId="77777777" w:rsidR="006E5C7D" w:rsidRPr="00484298" w:rsidRDefault="006E5C7D" w:rsidP="005A5C92">
      <w:pPr>
        <w:pStyle w:val="Default0"/>
        <w:jc w:val="both"/>
        <w:rPr>
          <w:rFonts w:ascii="Arial" w:hAnsi="Arial" w:cs="Arial"/>
          <w:sz w:val="22"/>
          <w:szCs w:val="22"/>
          <w:lang w:val="en-US"/>
        </w:rPr>
      </w:pPr>
    </w:p>
    <w:p w14:paraId="53374E3D" w14:textId="77777777" w:rsidR="006E5C7D" w:rsidRPr="00484298" w:rsidRDefault="006E5C7D" w:rsidP="005A5C92">
      <w:pPr>
        <w:pStyle w:val="Default0"/>
        <w:jc w:val="both"/>
        <w:rPr>
          <w:rFonts w:ascii="Arial" w:hAnsi="Arial" w:cs="Arial"/>
          <w:sz w:val="22"/>
          <w:szCs w:val="22"/>
          <w:lang w:val="en-US"/>
        </w:rPr>
      </w:pPr>
      <w:r w:rsidRPr="00484298">
        <w:rPr>
          <w:rFonts w:ascii="Arial" w:hAnsi="Arial" w:cs="Arial"/>
          <w:sz w:val="22"/>
          <w:szCs w:val="22"/>
          <w:lang w:val="en-US"/>
        </w:rPr>
        <w:t>Submission Deadline</w:t>
      </w:r>
    </w:p>
    <w:p w14:paraId="0BC15BF2" w14:textId="32DCE98A" w:rsidR="006E5C7D" w:rsidRPr="00484298" w:rsidRDefault="006E5C7D" w:rsidP="005A5C92">
      <w:pPr>
        <w:pStyle w:val="Default0"/>
        <w:jc w:val="both"/>
        <w:rPr>
          <w:rFonts w:ascii="Arial" w:hAnsi="Arial" w:cs="Arial"/>
          <w:sz w:val="22"/>
          <w:szCs w:val="22"/>
          <w:lang w:val="en-US"/>
        </w:rPr>
      </w:pPr>
      <w:r w:rsidRPr="00484298">
        <w:rPr>
          <w:rFonts w:ascii="Arial" w:hAnsi="Arial" w:cs="Arial"/>
          <w:sz w:val="22"/>
          <w:szCs w:val="22"/>
          <w:lang w:val="en-US"/>
        </w:rPr>
        <w:t xml:space="preserve">Proposals, with supporting documents, should be submitted by </w:t>
      </w:r>
      <w:sdt>
        <w:sdtPr>
          <w:rPr>
            <w:rFonts w:ascii="Arial" w:hAnsi="Arial" w:cs="Arial"/>
            <w:sz w:val="22"/>
            <w:szCs w:val="22"/>
            <w:lang w:val="en-US"/>
          </w:rPr>
          <w:id w:val="1345136330"/>
          <w:placeholder>
            <w:docPart w:val="DefaultPlaceholder_-1854013440"/>
          </w:placeholder>
        </w:sdtPr>
        <w:sdtContent>
          <w:r w:rsidR="000B722D" w:rsidRPr="00484298">
            <w:rPr>
              <w:rFonts w:ascii="Arial" w:hAnsi="Arial" w:cs="Arial"/>
              <w:sz w:val="22"/>
              <w:szCs w:val="22"/>
              <w:lang w:val="en-US"/>
            </w:rPr>
            <w:t xml:space="preserve">Email to </w:t>
          </w:r>
          <w:hyperlink r:id="rId19" w:history="1">
            <w:r w:rsidR="00861106" w:rsidRPr="00484298">
              <w:rPr>
                <w:rStyle w:val="Hyperlink"/>
                <w:rFonts w:ascii="Arial" w:hAnsi="Arial" w:cs="Arial"/>
                <w:sz w:val="22"/>
                <w:szCs w:val="22"/>
                <w:lang w:val="en-US"/>
              </w:rPr>
              <w:t>baghdad.proc@unesco.org</w:t>
            </w:r>
          </w:hyperlink>
          <w:r w:rsidR="00861106" w:rsidRPr="00484298">
            <w:rPr>
              <w:rFonts w:ascii="Arial" w:hAnsi="Arial" w:cs="Arial"/>
              <w:sz w:val="22"/>
              <w:szCs w:val="22"/>
              <w:lang w:val="en-US"/>
            </w:rPr>
            <w:t xml:space="preserve"> </w:t>
          </w:r>
          <w:r w:rsidR="0078728D">
            <w:rPr>
              <w:rFonts w:ascii="Arial" w:hAnsi="Arial" w:cs="Arial"/>
              <w:sz w:val="22"/>
              <w:szCs w:val="22"/>
              <w:lang w:val="en-US"/>
            </w:rPr>
            <w:t xml:space="preserve">by no later than </w:t>
          </w:r>
          <w:r w:rsidR="004C007E">
            <w:rPr>
              <w:rFonts w:ascii="Arial" w:hAnsi="Arial" w:cs="Arial"/>
              <w:sz w:val="22"/>
              <w:szCs w:val="22"/>
              <w:lang w:val="en-US"/>
            </w:rPr>
            <w:t>August</w:t>
          </w:r>
          <w:r w:rsidR="0078728D">
            <w:rPr>
              <w:rFonts w:ascii="Arial" w:hAnsi="Arial" w:cs="Arial"/>
              <w:sz w:val="22"/>
              <w:szCs w:val="22"/>
              <w:lang w:val="en-US"/>
            </w:rPr>
            <w:t xml:space="preserve"> </w:t>
          </w:r>
          <w:r w:rsidR="004C007E">
            <w:rPr>
              <w:rFonts w:ascii="Arial" w:hAnsi="Arial" w:cs="Arial"/>
              <w:sz w:val="22"/>
              <w:szCs w:val="22"/>
              <w:lang w:val="en-US"/>
            </w:rPr>
            <w:t>0</w:t>
          </w:r>
          <w:r w:rsidR="0078728D">
            <w:rPr>
              <w:rFonts w:ascii="Arial" w:hAnsi="Arial" w:cs="Arial"/>
              <w:sz w:val="22"/>
              <w:szCs w:val="22"/>
              <w:lang w:val="en-US"/>
            </w:rPr>
            <w:t>4, 2024 before 18:00 hours Baghdad time.</w:t>
          </w:r>
        </w:sdtContent>
      </w:sdt>
    </w:p>
    <w:p w14:paraId="13F107F7" w14:textId="77777777" w:rsidR="006E5C7D" w:rsidRPr="00484298" w:rsidRDefault="006E5C7D" w:rsidP="005A5C92">
      <w:pPr>
        <w:pStyle w:val="Default0"/>
        <w:jc w:val="both"/>
        <w:rPr>
          <w:rFonts w:ascii="Arial" w:hAnsi="Arial" w:cs="Arial"/>
          <w:sz w:val="22"/>
          <w:szCs w:val="22"/>
          <w:lang w:val="en-US"/>
        </w:rPr>
      </w:pPr>
    </w:p>
    <w:p w14:paraId="20CB5949" w14:textId="726E8E9E" w:rsidR="006E5C7D" w:rsidRPr="00484298" w:rsidRDefault="006E5C7D" w:rsidP="005A5C92">
      <w:pPr>
        <w:pStyle w:val="Default0"/>
        <w:jc w:val="both"/>
        <w:rPr>
          <w:rFonts w:ascii="Arial" w:hAnsi="Arial" w:cs="Arial"/>
          <w:sz w:val="22"/>
          <w:szCs w:val="22"/>
          <w:lang w:val="en-US"/>
        </w:rPr>
      </w:pPr>
      <w:r w:rsidRPr="00484298">
        <w:rPr>
          <w:rFonts w:ascii="Arial" w:hAnsi="Arial" w:cs="Arial"/>
          <w:sz w:val="22"/>
          <w:szCs w:val="22"/>
          <w:lang w:val="en-US"/>
        </w:rPr>
        <w:t>For additional questions about the Call for Proposals Guidelines or application forms, please e-mail</w:t>
      </w:r>
      <w:r w:rsidR="001E2FCA" w:rsidRPr="00484298">
        <w:rPr>
          <w:rFonts w:ascii="Arial" w:hAnsi="Arial" w:cs="Arial"/>
          <w:sz w:val="22"/>
          <w:szCs w:val="22"/>
          <w:lang w:val="en-US"/>
        </w:rPr>
        <w:t xml:space="preserve"> </w:t>
      </w:r>
      <w:sdt>
        <w:sdtPr>
          <w:rPr>
            <w:rFonts w:ascii="Arial" w:hAnsi="Arial" w:cs="Arial"/>
            <w:sz w:val="22"/>
            <w:szCs w:val="22"/>
            <w:lang w:val="en-US"/>
          </w:rPr>
          <w:id w:val="1762490182"/>
          <w:placeholder>
            <w:docPart w:val="DefaultPlaceholder_-1854013440"/>
          </w:placeholder>
        </w:sdtPr>
        <w:sdtContent>
          <w:r w:rsidR="008B42FF" w:rsidRPr="00484298">
            <w:rPr>
              <w:lang w:val="en-US"/>
            </w:rPr>
            <w:t>Administrative</w:t>
          </w:r>
          <w:r w:rsidR="00122354" w:rsidRPr="00484298">
            <w:rPr>
              <w:lang w:val="en-US"/>
            </w:rPr>
            <w:t xml:space="preserve"> and financial aspects to: </w:t>
          </w:r>
          <w:hyperlink r:id="rId20" w:history="1">
            <w:r w:rsidR="00122354" w:rsidRPr="00484298">
              <w:rPr>
                <w:rStyle w:val="Hyperlink"/>
                <w:lang w:val="en-US"/>
              </w:rPr>
              <w:t>am.izzat@unesco.org</w:t>
            </w:r>
          </w:hyperlink>
          <w:r w:rsidR="00122354" w:rsidRPr="00484298">
            <w:rPr>
              <w:lang w:val="en-US"/>
            </w:rPr>
            <w:t xml:space="preserve">; </w:t>
          </w:r>
          <w:r w:rsidR="008B42FF" w:rsidRPr="00484298">
            <w:rPr>
              <w:lang w:val="en-US"/>
            </w:rPr>
            <w:t>technical</w:t>
          </w:r>
          <w:r w:rsidR="00122354" w:rsidRPr="00484298">
            <w:rPr>
              <w:lang w:val="en-US"/>
            </w:rPr>
            <w:t xml:space="preserve"> aspects to: </w:t>
          </w:r>
          <w:r w:rsidR="00BC5777">
            <w:rPr>
              <w:rFonts w:eastAsia="Times New Roman"/>
              <w:sz w:val="22"/>
              <w:szCs w:val="22"/>
              <w:lang w:val="en-GB"/>
            </w:rPr>
            <w:t xml:space="preserve"> </w:t>
          </w:r>
          <w:hyperlink r:id="rId21" w:history="1">
            <w:r w:rsidR="00A90BE7" w:rsidRPr="00A90BE7">
              <w:rPr>
                <w:rStyle w:val="Hyperlink"/>
                <w:lang w:val="en-US"/>
              </w:rPr>
              <w:t>j.sorosh@unesco.or</w:t>
            </w:r>
            <w:r w:rsidR="00A90BE7" w:rsidRPr="003879DE">
              <w:rPr>
                <w:rStyle w:val="Hyperlink"/>
                <w:lang w:val="en-US"/>
              </w:rPr>
              <w:t>g</w:t>
            </w:r>
          </w:hyperlink>
          <w:r w:rsidR="008D5912">
            <w:rPr>
              <w:rStyle w:val="Hyperlink"/>
              <w:lang w:val="en-US"/>
            </w:rPr>
            <w:t xml:space="preserve"> </w:t>
          </w:r>
          <w:r w:rsidR="0005207F" w:rsidRPr="00110CA8">
            <w:rPr>
              <w:lang w:val="en-US"/>
            </w:rPr>
            <w:t xml:space="preserve">and </w:t>
          </w:r>
          <w:hyperlink r:id="rId22" w:history="1">
            <w:r w:rsidR="004C007E" w:rsidRPr="005000D1">
              <w:rPr>
                <w:rStyle w:val="Hyperlink"/>
                <w:rFonts w:eastAsia="Times New Roman"/>
                <w:szCs w:val="22"/>
                <w:shd w:val="clear" w:color="auto" w:fill="FFFFFF"/>
                <w:lang w:val="en-US" w:eastAsia="en-US"/>
              </w:rPr>
              <w:t>m.nouri@unesco.org</w:t>
            </w:r>
          </w:hyperlink>
          <w:r w:rsidR="004C007E">
            <w:rPr>
              <w:rFonts w:eastAsia="Times New Roman"/>
              <w:szCs w:val="22"/>
              <w:shd w:val="clear" w:color="auto" w:fill="FFFFFF"/>
              <w:lang w:val="en-US" w:eastAsia="en-US"/>
            </w:rPr>
            <w:t xml:space="preserve"> </w:t>
          </w:r>
          <w:r w:rsidR="008D5912" w:rsidRPr="00110CA8">
            <w:rPr>
              <w:rFonts w:ascii="Arial" w:hAnsi="Arial" w:cs="Arial"/>
              <w:sz w:val="22"/>
              <w:szCs w:val="22"/>
              <w:lang w:val="en-US"/>
            </w:rPr>
            <w:t>and copying</w:t>
          </w:r>
          <w:r w:rsidR="008D5912">
            <w:rPr>
              <w:rStyle w:val="Hyperlink"/>
              <w:lang w:val="en-US"/>
            </w:rPr>
            <w:t xml:space="preserve"> </w:t>
          </w:r>
          <w:hyperlink r:id="rId23" w:history="1">
            <w:r w:rsidR="008D5912" w:rsidRPr="00484298">
              <w:rPr>
                <w:rStyle w:val="Hyperlink"/>
                <w:lang w:val="en-US"/>
              </w:rPr>
              <w:t>am.izzat@unesco.org</w:t>
            </w:r>
          </w:hyperlink>
        </w:sdtContent>
      </w:sdt>
    </w:p>
    <w:p w14:paraId="342D1518" w14:textId="77777777" w:rsidR="009041F5" w:rsidRPr="00484298" w:rsidRDefault="009041F5" w:rsidP="005A5C92">
      <w:pPr>
        <w:pStyle w:val="Default0"/>
        <w:jc w:val="both"/>
        <w:rPr>
          <w:rFonts w:ascii="Arial" w:hAnsi="Arial" w:cs="Arial"/>
          <w:sz w:val="22"/>
          <w:szCs w:val="22"/>
          <w:lang w:val="en-US"/>
        </w:rPr>
      </w:pPr>
    </w:p>
    <w:p w14:paraId="408F0FD0" w14:textId="77777777" w:rsidR="006E5C7D" w:rsidRPr="00484298" w:rsidRDefault="005A5C92" w:rsidP="005A5C92">
      <w:pPr>
        <w:pStyle w:val="Default0"/>
        <w:jc w:val="both"/>
        <w:rPr>
          <w:rFonts w:ascii="Arial" w:hAnsi="Arial" w:cs="Arial"/>
          <w:sz w:val="22"/>
          <w:szCs w:val="22"/>
          <w:lang w:val="en-US"/>
        </w:rPr>
      </w:pPr>
      <w:r w:rsidRPr="00484298">
        <w:rPr>
          <w:rFonts w:ascii="Arial" w:hAnsi="Arial" w:cs="Arial"/>
          <w:sz w:val="22"/>
          <w:szCs w:val="22"/>
          <w:lang w:val="en-US"/>
        </w:rPr>
        <w:t>Note:</w:t>
      </w:r>
      <w:r w:rsidR="006E5C7D" w:rsidRPr="00484298">
        <w:rPr>
          <w:rFonts w:ascii="Arial" w:hAnsi="Arial" w:cs="Arial"/>
          <w:sz w:val="22"/>
          <w:szCs w:val="22"/>
          <w:lang w:val="en-US"/>
        </w:rPr>
        <w:t xml:space="preserve"> UN</w:t>
      </w:r>
      <w:r w:rsidR="000A1048" w:rsidRPr="00484298">
        <w:rPr>
          <w:rFonts w:ascii="Arial" w:hAnsi="Arial" w:cs="Arial"/>
          <w:sz w:val="22"/>
          <w:szCs w:val="22"/>
          <w:lang w:val="en-US"/>
        </w:rPr>
        <w:t>ESCO</w:t>
      </w:r>
      <w:r w:rsidR="006E5C7D" w:rsidRPr="00484298">
        <w:rPr>
          <w:rFonts w:ascii="Arial" w:hAnsi="Arial" w:cs="Arial"/>
          <w:sz w:val="22"/>
          <w:szCs w:val="22"/>
          <w:lang w:val="en-US"/>
        </w:rPr>
        <w:t xml:space="preserve"> reserves the right not to fund any proposals arising from this Call for P</w:t>
      </w:r>
      <w:r w:rsidR="000A1048" w:rsidRPr="00484298">
        <w:rPr>
          <w:rFonts w:ascii="Arial" w:hAnsi="Arial" w:cs="Arial"/>
          <w:sz w:val="22"/>
          <w:szCs w:val="22"/>
          <w:lang w:val="en-US"/>
        </w:rPr>
        <w:t>artnerships</w:t>
      </w:r>
    </w:p>
    <w:p w14:paraId="4B5E6D16" w14:textId="77777777" w:rsidR="00AF1772" w:rsidRPr="00484298" w:rsidRDefault="00AF1772" w:rsidP="005A5C92">
      <w:pPr>
        <w:jc w:val="both"/>
        <w:rPr>
          <w:lang w:val="en-US"/>
        </w:rPr>
      </w:pPr>
      <w:r w:rsidRPr="00484298">
        <w:rPr>
          <w:lang w:val="en-US"/>
        </w:rPr>
        <w:t>Depending on the value and context of the implementation partners agreement, the final financial report must be audited by the External Auditor of the Partner. The audit requirement will be confirmed during work plan elaboration and contract finalization.</w:t>
      </w:r>
    </w:p>
    <w:p w14:paraId="008BCC9F" w14:textId="77777777" w:rsidR="005A5C92" w:rsidRPr="00484298" w:rsidRDefault="005A5C92" w:rsidP="005A5C92">
      <w:pPr>
        <w:jc w:val="both"/>
        <w:rPr>
          <w:lang w:val="en-US"/>
        </w:rPr>
      </w:pPr>
    </w:p>
    <w:p w14:paraId="2A670E93" w14:textId="77777777" w:rsidR="006E5C7D" w:rsidRPr="00484298" w:rsidRDefault="006E5C7D" w:rsidP="005A5C92">
      <w:pPr>
        <w:pStyle w:val="Default0"/>
        <w:jc w:val="both"/>
        <w:rPr>
          <w:rFonts w:ascii="Arial" w:hAnsi="Arial" w:cs="Arial"/>
          <w:sz w:val="22"/>
          <w:szCs w:val="22"/>
          <w:lang w:val="en-US"/>
        </w:rPr>
      </w:pPr>
    </w:p>
    <w:p w14:paraId="4EA6D599" w14:textId="77777777" w:rsidR="006E5C7D" w:rsidRPr="00484298" w:rsidRDefault="006E5C7D" w:rsidP="005A5C92">
      <w:pPr>
        <w:pStyle w:val="Default0"/>
        <w:jc w:val="both"/>
        <w:rPr>
          <w:rFonts w:ascii="Arial" w:hAnsi="Arial" w:cs="Arial"/>
          <w:sz w:val="22"/>
          <w:szCs w:val="22"/>
          <w:lang w:val="en-US"/>
        </w:rPr>
      </w:pPr>
      <w:r w:rsidRPr="00484298">
        <w:rPr>
          <w:rFonts w:ascii="Arial" w:hAnsi="Arial" w:cs="Arial"/>
          <w:sz w:val="22"/>
          <w:szCs w:val="22"/>
          <w:lang w:val="en-US"/>
        </w:rPr>
        <w:t xml:space="preserve">Below is an </w:t>
      </w:r>
      <w:r w:rsidRPr="00484298">
        <w:rPr>
          <w:rFonts w:ascii="Arial" w:hAnsi="Arial" w:cs="Arial"/>
          <w:sz w:val="22"/>
          <w:szCs w:val="22"/>
          <w:u w:val="single"/>
          <w:lang w:val="en-US"/>
        </w:rPr>
        <w:t>estimated</w:t>
      </w:r>
      <w:r w:rsidRPr="00484298">
        <w:rPr>
          <w:rFonts w:ascii="Arial" w:hAnsi="Arial" w:cs="Arial"/>
          <w:sz w:val="22"/>
          <w:szCs w:val="22"/>
          <w:lang w:val="en-US"/>
        </w:rPr>
        <w:t xml:space="preserve"> timeline for this Call for P</w:t>
      </w:r>
      <w:r w:rsidR="00B528DF" w:rsidRPr="00484298">
        <w:rPr>
          <w:rFonts w:ascii="Arial" w:hAnsi="Arial" w:cs="Arial"/>
          <w:sz w:val="22"/>
          <w:szCs w:val="22"/>
          <w:lang w:val="en-US"/>
        </w:rPr>
        <w:t>artnerships</w:t>
      </w:r>
      <w:r w:rsidR="005A5C92" w:rsidRPr="00484298">
        <w:rPr>
          <w:rFonts w:ascii="Arial" w:hAnsi="Arial" w:cs="Arial"/>
          <w:sz w:val="22"/>
          <w:szCs w:val="22"/>
          <w:lang w:val="en-US"/>
        </w:rPr>
        <w:t>:</w:t>
      </w:r>
    </w:p>
    <w:p w14:paraId="715D3143" w14:textId="77777777" w:rsidR="006E5C7D" w:rsidRPr="00484298" w:rsidRDefault="006E5C7D" w:rsidP="006E5C7D">
      <w:pPr>
        <w:pStyle w:val="Default0"/>
        <w:rPr>
          <w:rFonts w:ascii="Arial" w:hAnsi="Arial" w:cs="Arial"/>
          <w:sz w:val="22"/>
          <w:szCs w:val="22"/>
          <w:lang w:val="en-US"/>
        </w:rPr>
      </w:pPr>
    </w:p>
    <w:p w14:paraId="1F37B9A6" w14:textId="5787F23B" w:rsidR="006E5C7D" w:rsidRPr="00484298" w:rsidRDefault="00000000" w:rsidP="00EA3713">
      <w:pPr>
        <w:pStyle w:val="Default0"/>
        <w:numPr>
          <w:ilvl w:val="0"/>
          <w:numId w:val="13"/>
        </w:numPr>
        <w:spacing w:before="120"/>
        <w:rPr>
          <w:rFonts w:ascii="Arial" w:hAnsi="Arial" w:cs="Arial"/>
          <w:sz w:val="22"/>
          <w:szCs w:val="22"/>
          <w:lang w:val="en-US"/>
        </w:rPr>
      </w:pPr>
      <w:sdt>
        <w:sdtPr>
          <w:rPr>
            <w:rFonts w:ascii="Arial" w:hAnsi="Arial" w:cs="Arial"/>
            <w:sz w:val="22"/>
            <w:szCs w:val="22"/>
            <w:lang w:val="en-US"/>
          </w:rPr>
          <w:id w:val="-1950157406"/>
          <w:placeholder>
            <w:docPart w:val="DefaultPlaceholder_-1854013440"/>
          </w:placeholder>
        </w:sdtPr>
        <w:sdtContent>
          <w:r w:rsidR="0005207F" w:rsidRPr="0005207F">
            <w:rPr>
              <w:rFonts w:ascii="Arial" w:hAnsi="Arial" w:cs="Arial"/>
              <w:sz w:val="22"/>
              <w:szCs w:val="22"/>
              <w:highlight w:val="yellow"/>
              <w:lang w:val="en-US"/>
            </w:rPr>
            <w:t>0</w:t>
          </w:r>
          <w:r w:rsidR="00110CA8">
            <w:rPr>
              <w:rFonts w:ascii="Arial" w:hAnsi="Arial" w:cs="Arial"/>
              <w:sz w:val="22"/>
              <w:szCs w:val="22"/>
              <w:highlight w:val="yellow"/>
              <w:lang w:val="en-US"/>
            </w:rPr>
            <w:t>4</w:t>
          </w:r>
          <w:r w:rsidR="00245518" w:rsidRPr="0005207F">
            <w:rPr>
              <w:rFonts w:ascii="Arial" w:hAnsi="Arial" w:cs="Arial"/>
              <w:sz w:val="22"/>
              <w:szCs w:val="22"/>
              <w:highlight w:val="yellow"/>
              <w:lang w:val="en-US"/>
            </w:rPr>
            <w:t xml:space="preserve"> Ju</w:t>
          </w:r>
          <w:r w:rsidR="0005207F" w:rsidRPr="0005207F">
            <w:rPr>
              <w:rFonts w:ascii="Arial" w:hAnsi="Arial" w:cs="Arial"/>
              <w:sz w:val="22"/>
              <w:szCs w:val="22"/>
              <w:highlight w:val="yellow"/>
              <w:lang w:val="en-US"/>
            </w:rPr>
            <w:t>ly</w:t>
          </w:r>
          <w:r w:rsidR="00245518" w:rsidRPr="0005207F">
            <w:rPr>
              <w:rFonts w:ascii="Arial" w:hAnsi="Arial" w:cs="Arial"/>
              <w:sz w:val="22"/>
              <w:szCs w:val="22"/>
              <w:highlight w:val="yellow"/>
              <w:lang w:val="en-US"/>
            </w:rPr>
            <w:t xml:space="preserve"> </w:t>
          </w:r>
          <w:r w:rsidR="00BF518C" w:rsidRPr="0005207F">
            <w:rPr>
              <w:rFonts w:ascii="Arial" w:hAnsi="Arial" w:cs="Arial"/>
              <w:sz w:val="22"/>
              <w:szCs w:val="22"/>
              <w:highlight w:val="yellow"/>
              <w:lang w:val="en-US"/>
            </w:rPr>
            <w:t>202</w:t>
          </w:r>
          <w:r w:rsidR="00EA3713" w:rsidRPr="0005207F">
            <w:rPr>
              <w:rFonts w:ascii="Arial" w:hAnsi="Arial" w:cs="Arial"/>
              <w:sz w:val="22"/>
              <w:szCs w:val="22"/>
              <w:highlight w:val="yellow"/>
              <w:lang w:val="en-US"/>
            </w:rPr>
            <w:t>4</w:t>
          </w:r>
        </w:sdtContent>
      </w:sdt>
      <w:r w:rsidR="006E5C7D" w:rsidRPr="00484298">
        <w:rPr>
          <w:rFonts w:ascii="Arial" w:hAnsi="Arial" w:cs="Arial"/>
          <w:sz w:val="22"/>
          <w:szCs w:val="22"/>
          <w:lang w:val="en-US"/>
        </w:rPr>
        <w:t>: Call for P</w:t>
      </w:r>
      <w:r w:rsidR="00B528DF" w:rsidRPr="00484298">
        <w:rPr>
          <w:rFonts w:ascii="Arial" w:hAnsi="Arial" w:cs="Arial"/>
          <w:sz w:val="22"/>
          <w:szCs w:val="22"/>
          <w:lang w:val="en-US"/>
        </w:rPr>
        <w:t>artnerships</w:t>
      </w:r>
      <w:r w:rsidR="006E5C7D" w:rsidRPr="00484298">
        <w:rPr>
          <w:rFonts w:ascii="Arial" w:hAnsi="Arial" w:cs="Arial"/>
          <w:sz w:val="22"/>
          <w:szCs w:val="22"/>
          <w:lang w:val="en-US"/>
        </w:rPr>
        <w:t xml:space="preserve"> opens.</w:t>
      </w:r>
    </w:p>
    <w:p w14:paraId="1568C174" w14:textId="6AD4C4CD" w:rsidR="001204AA" w:rsidRPr="00484298" w:rsidRDefault="00000000" w:rsidP="00EA3713">
      <w:pPr>
        <w:pStyle w:val="Default0"/>
        <w:numPr>
          <w:ilvl w:val="0"/>
          <w:numId w:val="13"/>
        </w:numPr>
        <w:spacing w:before="120"/>
        <w:jc w:val="both"/>
        <w:rPr>
          <w:rFonts w:ascii="Arial" w:hAnsi="Arial" w:cs="Arial"/>
          <w:b/>
          <w:bCs/>
          <w:sz w:val="22"/>
          <w:szCs w:val="22"/>
          <w:lang w:val="en-US"/>
        </w:rPr>
      </w:pPr>
      <w:sdt>
        <w:sdtPr>
          <w:rPr>
            <w:rFonts w:ascii="Arial" w:hAnsi="Arial" w:cs="Arial"/>
            <w:sz w:val="22"/>
            <w:szCs w:val="22"/>
            <w:lang w:val="en-US"/>
          </w:rPr>
          <w:id w:val="-1775237877"/>
          <w:placeholder>
            <w:docPart w:val="F52CD174C16A45009B77EBECE13A3ED0"/>
          </w:placeholder>
        </w:sdtPr>
        <w:sdtContent>
          <w:r w:rsidR="003B6393" w:rsidRPr="0005207F">
            <w:rPr>
              <w:rFonts w:ascii="Arial" w:hAnsi="Arial" w:cs="Arial"/>
              <w:b/>
              <w:bCs/>
              <w:sz w:val="22"/>
              <w:szCs w:val="22"/>
              <w:highlight w:val="yellow"/>
              <w:lang w:val="en-US"/>
            </w:rPr>
            <w:t>1</w:t>
          </w:r>
          <w:r w:rsidR="0005207F" w:rsidRPr="0005207F">
            <w:rPr>
              <w:rFonts w:ascii="Arial" w:hAnsi="Arial" w:cs="Arial"/>
              <w:b/>
              <w:bCs/>
              <w:sz w:val="22"/>
              <w:szCs w:val="22"/>
              <w:highlight w:val="yellow"/>
              <w:lang w:val="en-US"/>
            </w:rPr>
            <w:t>1</w:t>
          </w:r>
          <w:r w:rsidR="003B6393" w:rsidRPr="0005207F">
            <w:rPr>
              <w:rFonts w:ascii="Arial" w:hAnsi="Arial" w:cs="Arial"/>
              <w:b/>
              <w:bCs/>
              <w:sz w:val="22"/>
              <w:szCs w:val="22"/>
              <w:highlight w:val="yellow"/>
              <w:lang w:val="en-US"/>
            </w:rPr>
            <w:t xml:space="preserve"> </w:t>
          </w:r>
          <w:r w:rsidR="0005207F" w:rsidRPr="0005207F">
            <w:rPr>
              <w:rFonts w:ascii="Arial" w:hAnsi="Arial" w:cs="Arial"/>
              <w:b/>
              <w:bCs/>
              <w:sz w:val="22"/>
              <w:szCs w:val="22"/>
              <w:highlight w:val="yellow"/>
              <w:lang w:val="en-US"/>
            </w:rPr>
            <w:t>July</w:t>
          </w:r>
          <w:r w:rsidR="003B6393" w:rsidRPr="0005207F">
            <w:rPr>
              <w:rFonts w:ascii="Arial" w:hAnsi="Arial" w:cs="Arial"/>
              <w:b/>
              <w:bCs/>
              <w:sz w:val="22"/>
              <w:szCs w:val="22"/>
              <w:highlight w:val="yellow"/>
              <w:lang w:val="en-US"/>
            </w:rPr>
            <w:t xml:space="preserve"> </w:t>
          </w:r>
          <w:r w:rsidR="001204AA" w:rsidRPr="0005207F">
            <w:rPr>
              <w:rFonts w:ascii="Arial" w:hAnsi="Arial" w:cs="Arial"/>
              <w:b/>
              <w:bCs/>
              <w:sz w:val="22"/>
              <w:szCs w:val="22"/>
              <w:highlight w:val="yellow"/>
              <w:lang w:val="en-US"/>
            </w:rPr>
            <w:t>202</w:t>
          </w:r>
          <w:r w:rsidR="00EA3713" w:rsidRPr="0005207F">
            <w:rPr>
              <w:rFonts w:ascii="Arial" w:hAnsi="Arial" w:cs="Arial"/>
              <w:b/>
              <w:bCs/>
              <w:sz w:val="22"/>
              <w:szCs w:val="22"/>
              <w:highlight w:val="yellow"/>
              <w:lang w:val="en-US"/>
            </w:rPr>
            <w:t>4</w:t>
          </w:r>
        </w:sdtContent>
      </w:sdt>
      <w:r w:rsidR="001204AA" w:rsidRPr="00484298">
        <w:rPr>
          <w:rFonts w:ascii="Arial" w:hAnsi="Arial" w:cs="Arial"/>
          <w:sz w:val="22"/>
          <w:szCs w:val="22"/>
          <w:lang w:val="en-US"/>
        </w:rPr>
        <w:t xml:space="preserve">: Virtual </w:t>
      </w:r>
      <w:r w:rsidR="00B66FCC" w:rsidRPr="00484298">
        <w:rPr>
          <w:rFonts w:ascii="Arial" w:hAnsi="Arial" w:cs="Arial"/>
          <w:sz w:val="22"/>
          <w:szCs w:val="22"/>
          <w:lang w:val="en-US"/>
        </w:rPr>
        <w:t>E</w:t>
      </w:r>
      <w:r w:rsidR="001204AA" w:rsidRPr="00484298">
        <w:rPr>
          <w:rFonts w:ascii="Arial" w:hAnsi="Arial" w:cs="Arial"/>
          <w:sz w:val="22"/>
          <w:szCs w:val="22"/>
          <w:lang w:val="en-US"/>
        </w:rPr>
        <w:t>xplanatory session.</w:t>
      </w:r>
      <w:r w:rsidR="00B355D9" w:rsidRPr="00484298">
        <w:rPr>
          <w:rFonts w:ascii="Arial" w:hAnsi="Arial" w:cs="Arial"/>
          <w:sz w:val="22"/>
          <w:szCs w:val="22"/>
          <w:lang w:val="en-US"/>
        </w:rPr>
        <w:t xml:space="preserve"> </w:t>
      </w:r>
      <w:r w:rsidR="005D5BC6" w:rsidRPr="00484298">
        <w:rPr>
          <w:rFonts w:ascii="Arial" w:hAnsi="Arial" w:cs="Arial"/>
          <w:i/>
          <w:iCs/>
          <w:sz w:val="22"/>
          <w:szCs w:val="22"/>
          <w:u w:val="single"/>
          <w:lang w:val="en-US"/>
        </w:rPr>
        <w:t xml:space="preserve">A Virtual Meeting will be organized by UNESCO on </w:t>
      </w:r>
      <w:r w:rsidR="004A07BD" w:rsidRPr="004A07BD">
        <w:rPr>
          <w:rFonts w:ascii="Arial" w:hAnsi="Arial" w:cs="Arial"/>
          <w:i/>
          <w:iCs/>
          <w:sz w:val="22"/>
          <w:szCs w:val="22"/>
          <w:highlight w:val="yellow"/>
          <w:u w:val="single"/>
          <w:lang w:val="en-US"/>
        </w:rPr>
        <w:t>11</w:t>
      </w:r>
      <w:r w:rsidR="003B6393" w:rsidRPr="004A07BD">
        <w:rPr>
          <w:rFonts w:ascii="Arial" w:hAnsi="Arial" w:cs="Arial"/>
          <w:i/>
          <w:iCs/>
          <w:sz w:val="22"/>
          <w:szCs w:val="22"/>
          <w:highlight w:val="yellow"/>
          <w:u w:val="single"/>
          <w:lang w:val="en-US"/>
        </w:rPr>
        <w:t xml:space="preserve"> Ju</w:t>
      </w:r>
      <w:r w:rsidR="004C007E">
        <w:rPr>
          <w:rFonts w:ascii="Arial" w:hAnsi="Arial" w:cs="Arial"/>
          <w:i/>
          <w:iCs/>
          <w:sz w:val="22"/>
          <w:szCs w:val="22"/>
          <w:highlight w:val="yellow"/>
          <w:u w:val="single"/>
          <w:lang w:val="en-US"/>
        </w:rPr>
        <w:t>ly</w:t>
      </w:r>
      <w:r w:rsidR="00EA3713" w:rsidRPr="004A07BD">
        <w:rPr>
          <w:rFonts w:ascii="Arial" w:hAnsi="Arial" w:cs="Arial"/>
          <w:i/>
          <w:iCs/>
          <w:sz w:val="22"/>
          <w:szCs w:val="22"/>
          <w:highlight w:val="yellow"/>
          <w:u w:val="single"/>
          <w:lang w:val="en-US"/>
        </w:rPr>
        <w:t xml:space="preserve"> 2024</w:t>
      </w:r>
      <w:r w:rsidR="005D5BC6" w:rsidRPr="00484298">
        <w:rPr>
          <w:rFonts w:ascii="Arial" w:hAnsi="Arial" w:cs="Arial"/>
          <w:i/>
          <w:iCs/>
          <w:sz w:val="22"/>
          <w:szCs w:val="22"/>
          <w:u w:val="single"/>
          <w:lang w:val="en-US"/>
        </w:rPr>
        <w:t xml:space="preserve"> at 2:30 pm (Baghdad time) to explain this Call for Partnership and in the implementation of the project.</w:t>
      </w:r>
      <w:r w:rsidR="00C96728" w:rsidRPr="00484298">
        <w:rPr>
          <w:rFonts w:ascii="Arial" w:hAnsi="Arial" w:cs="Arial"/>
          <w:i/>
          <w:iCs/>
          <w:sz w:val="22"/>
          <w:szCs w:val="22"/>
          <w:u w:val="single"/>
          <w:lang w:val="en-US"/>
        </w:rPr>
        <w:t xml:space="preserve"> </w:t>
      </w:r>
      <w:r w:rsidR="00304AD9" w:rsidRPr="00484298">
        <w:rPr>
          <w:rFonts w:ascii="Arial" w:hAnsi="Arial" w:cs="Arial"/>
          <w:i/>
          <w:iCs/>
          <w:sz w:val="22"/>
          <w:szCs w:val="22"/>
          <w:u w:val="single"/>
          <w:lang w:val="en-US"/>
        </w:rPr>
        <w:t xml:space="preserve">Interested </w:t>
      </w:r>
      <w:r w:rsidR="00484298">
        <w:rPr>
          <w:rFonts w:ascii="Arial" w:hAnsi="Arial" w:cs="Arial"/>
          <w:i/>
          <w:iCs/>
          <w:sz w:val="22"/>
          <w:szCs w:val="22"/>
          <w:u w:val="single"/>
          <w:lang w:val="en-US"/>
        </w:rPr>
        <w:t>Universities</w:t>
      </w:r>
      <w:r w:rsidR="00484298" w:rsidRPr="00484298">
        <w:rPr>
          <w:rFonts w:ascii="Arial" w:hAnsi="Arial" w:cs="Arial"/>
          <w:i/>
          <w:iCs/>
          <w:sz w:val="22"/>
          <w:szCs w:val="22"/>
          <w:u w:val="single"/>
          <w:lang w:val="en-US"/>
        </w:rPr>
        <w:t xml:space="preserve"> </w:t>
      </w:r>
      <w:r w:rsidR="00304AD9" w:rsidRPr="00484298">
        <w:rPr>
          <w:rFonts w:ascii="Arial" w:hAnsi="Arial" w:cs="Arial"/>
          <w:i/>
          <w:iCs/>
          <w:sz w:val="22"/>
          <w:szCs w:val="22"/>
          <w:u w:val="single"/>
          <w:lang w:val="en-US"/>
        </w:rPr>
        <w:t xml:space="preserve">should send their interest to the above mentioned technical focal persons to be registered for the virtual meeting by no later than </w:t>
      </w:r>
      <w:r w:rsidR="004A07BD" w:rsidRPr="004A07BD">
        <w:rPr>
          <w:rFonts w:ascii="Arial" w:hAnsi="Arial" w:cs="Arial"/>
          <w:i/>
          <w:iCs/>
          <w:sz w:val="22"/>
          <w:szCs w:val="22"/>
          <w:highlight w:val="yellow"/>
          <w:u w:val="single"/>
          <w:lang w:val="en-US"/>
        </w:rPr>
        <w:t>09</w:t>
      </w:r>
      <w:r w:rsidR="003B6393" w:rsidRPr="004A07BD">
        <w:rPr>
          <w:rFonts w:ascii="Arial" w:hAnsi="Arial" w:cs="Arial"/>
          <w:i/>
          <w:iCs/>
          <w:sz w:val="22"/>
          <w:szCs w:val="22"/>
          <w:highlight w:val="yellow"/>
          <w:u w:val="single"/>
          <w:lang w:val="en-US"/>
        </w:rPr>
        <w:t xml:space="preserve"> Ju</w:t>
      </w:r>
      <w:r w:rsidR="004A07BD" w:rsidRPr="004A07BD">
        <w:rPr>
          <w:rFonts w:ascii="Arial" w:hAnsi="Arial" w:cs="Arial"/>
          <w:i/>
          <w:iCs/>
          <w:sz w:val="22"/>
          <w:szCs w:val="22"/>
          <w:highlight w:val="yellow"/>
          <w:u w:val="single"/>
          <w:lang w:val="en-US"/>
        </w:rPr>
        <w:t>ly</w:t>
      </w:r>
      <w:r w:rsidR="003B6393" w:rsidRPr="004A07BD">
        <w:rPr>
          <w:rFonts w:ascii="Arial" w:hAnsi="Arial" w:cs="Arial"/>
          <w:i/>
          <w:iCs/>
          <w:sz w:val="22"/>
          <w:szCs w:val="22"/>
          <w:highlight w:val="yellow"/>
          <w:u w:val="single"/>
          <w:lang w:val="en-US"/>
        </w:rPr>
        <w:t xml:space="preserve"> </w:t>
      </w:r>
      <w:r w:rsidR="00EA3713" w:rsidRPr="004A07BD">
        <w:rPr>
          <w:rFonts w:ascii="Arial" w:hAnsi="Arial" w:cs="Arial"/>
          <w:i/>
          <w:iCs/>
          <w:sz w:val="22"/>
          <w:szCs w:val="22"/>
          <w:highlight w:val="yellow"/>
          <w:u w:val="single"/>
          <w:lang w:val="en-US"/>
        </w:rPr>
        <w:t>2024</w:t>
      </w:r>
      <w:r w:rsidR="00304AD9" w:rsidRPr="00484298">
        <w:rPr>
          <w:rFonts w:ascii="Arial" w:hAnsi="Arial" w:cs="Arial"/>
          <w:i/>
          <w:iCs/>
          <w:sz w:val="22"/>
          <w:szCs w:val="22"/>
          <w:u w:val="single"/>
          <w:lang w:val="en-US"/>
        </w:rPr>
        <w:t xml:space="preserve"> before 3:00 pm Iraq time.</w:t>
      </w:r>
    </w:p>
    <w:p w14:paraId="37D9D4C5" w14:textId="06764396" w:rsidR="006E5C7D" w:rsidRPr="00484298" w:rsidRDefault="00000000" w:rsidP="00EA3713">
      <w:pPr>
        <w:pStyle w:val="Default0"/>
        <w:numPr>
          <w:ilvl w:val="0"/>
          <w:numId w:val="13"/>
        </w:numPr>
        <w:spacing w:before="120"/>
        <w:rPr>
          <w:rFonts w:ascii="Arial" w:hAnsi="Arial" w:cs="Arial"/>
          <w:sz w:val="22"/>
          <w:szCs w:val="22"/>
          <w:lang w:val="en-US"/>
        </w:rPr>
      </w:pPr>
      <w:sdt>
        <w:sdtPr>
          <w:rPr>
            <w:rFonts w:ascii="Arial" w:hAnsi="Arial" w:cs="Arial"/>
            <w:sz w:val="22"/>
            <w:szCs w:val="22"/>
            <w:lang w:val="en-US"/>
          </w:rPr>
          <w:id w:val="-934904334"/>
          <w:placeholder>
            <w:docPart w:val="DefaultPlaceholder_-1854013440"/>
          </w:placeholder>
        </w:sdtPr>
        <w:sdtContent>
          <w:r w:rsidR="004A07BD">
            <w:rPr>
              <w:rFonts w:ascii="Arial" w:hAnsi="Arial" w:cs="Arial"/>
              <w:b/>
              <w:bCs/>
              <w:sz w:val="22"/>
              <w:szCs w:val="22"/>
              <w:highlight w:val="yellow"/>
              <w:lang w:val="en-US"/>
            </w:rPr>
            <w:t>04</w:t>
          </w:r>
          <w:r w:rsidR="003B6393" w:rsidRPr="0005207F">
            <w:rPr>
              <w:rFonts w:ascii="Arial" w:hAnsi="Arial" w:cs="Arial"/>
              <w:b/>
              <w:bCs/>
              <w:sz w:val="22"/>
              <w:szCs w:val="22"/>
              <w:highlight w:val="yellow"/>
              <w:lang w:val="en-US"/>
            </w:rPr>
            <w:t xml:space="preserve"> </w:t>
          </w:r>
          <w:r w:rsidR="004A07BD">
            <w:rPr>
              <w:rFonts w:ascii="Arial" w:hAnsi="Arial" w:cs="Arial"/>
              <w:b/>
              <w:bCs/>
              <w:sz w:val="22"/>
              <w:szCs w:val="22"/>
              <w:highlight w:val="yellow"/>
              <w:lang w:val="en-US"/>
            </w:rPr>
            <w:t>August</w:t>
          </w:r>
          <w:r w:rsidR="00EA3713" w:rsidRPr="0005207F">
            <w:rPr>
              <w:rFonts w:ascii="Arial" w:hAnsi="Arial" w:cs="Arial"/>
              <w:b/>
              <w:bCs/>
              <w:sz w:val="22"/>
              <w:szCs w:val="22"/>
              <w:highlight w:val="yellow"/>
              <w:lang w:val="en-US"/>
            </w:rPr>
            <w:t xml:space="preserve"> </w:t>
          </w:r>
          <w:r w:rsidR="00BF518C" w:rsidRPr="0005207F">
            <w:rPr>
              <w:rFonts w:ascii="Arial" w:hAnsi="Arial" w:cs="Arial"/>
              <w:b/>
              <w:bCs/>
              <w:sz w:val="22"/>
              <w:szCs w:val="22"/>
              <w:highlight w:val="yellow"/>
              <w:lang w:val="en-US"/>
            </w:rPr>
            <w:t>202</w:t>
          </w:r>
          <w:r w:rsidR="00EA3713" w:rsidRPr="0005207F">
            <w:rPr>
              <w:rFonts w:ascii="Arial" w:hAnsi="Arial" w:cs="Arial"/>
              <w:b/>
              <w:bCs/>
              <w:sz w:val="22"/>
              <w:szCs w:val="22"/>
              <w:highlight w:val="yellow"/>
              <w:lang w:val="en-US"/>
            </w:rPr>
            <w:t>4</w:t>
          </w:r>
        </w:sdtContent>
      </w:sdt>
      <w:r w:rsidR="006E5C7D" w:rsidRPr="00484298">
        <w:rPr>
          <w:rFonts w:ascii="Arial" w:hAnsi="Arial" w:cs="Arial"/>
          <w:sz w:val="22"/>
          <w:szCs w:val="22"/>
          <w:lang w:val="en-US"/>
        </w:rPr>
        <w:t xml:space="preserve">: Deadline for </w:t>
      </w:r>
      <w:r w:rsidR="003B6393">
        <w:rPr>
          <w:rFonts w:ascii="Arial" w:hAnsi="Arial" w:cs="Arial"/>
          <w:sz w:val="22"/>
          <w:szCs w:val="22"/>
          <w:lang w:val="en-US"/>
        </w:rPr>
        <w:t>Universities</w:t>
      </w:r>
      <w:r w:rsidR="003B6393" w:rsidRPr="00484298">
        <w:rPr>
          <w:rFonts w:ascii="Arial" w:hAnsi="Arial" w:cs="Arial"/>
          <w:sz w:val="22"/>
          <w:szCs w:val="22"/>
          <w:lang w:val="en-US"/>
        </w:rPr>
        <w:t xml:space="preserve"> </w:t>
      </w:r>
      <w:r w:rsidR="006E5C7D" w:rsidRPr="00484298">
        <w:rPr>
          <w:rFonts w:ascii="Arial" w:hAnsi="Arial" w:cs="Arial"/>
          <w:sz w:val="22"/>
          <w:szCs w:val="22"/>
          <w:lang w:val="en-US"/>
        </w:rPr>
        <w:t xml:space="preserve">to submit </w:t>
      </w:r>
      <w:r w:rsidR="003B6393">
        <w:rPr>
          <w:rFonts w:ascii="Arial" w:hAnsi="Arial" w:cs="Arial"/>
          <w:sz w:val="22"/>
          <w:szCs w:val="22"/>
          <w:lang w:val="en-US"/>
        </w:rPr>
        <w:t>application/</w:t>
      </w:r>
      <w:r w:rsidR="006E5C7D" w:rsidRPr="00484298">
        <w:rPr>
          <w:rFonts w:ascii="Arial" w:hAnsi="Arial" w:cs="Arial"/>
          <w:sz w:val="22"/>
          <w:szCs w:val="22"/>
          <w:lang w:val="en-US"/>
        </w:rPr>
        <w:t>proposals under this Call.</w:t>
      </w:r>
    </w:p>
    <w:p w14:paraId="3AC45DA3" w14:textId="0DDF3C71" w:rsidR="006E5C7D" w:rsidRPr="00484298" w:rsidRDefault="00000000" w:rsidP="00EA3713">
      <w:pPr>
        <w:pStyle w:val="Default0"/>
        <w:numPr>
          <w:ilvl w:val="0"/>
          <w:numId w:val="13"/>
        </w:numPr>
        <w:spacing w:before="120"/>
        <w:rPr>
          <w:rFonts w:ascii="Arial" w:hAnsi="Arial" w:cs="Arial"/>
          <w:sz w:val="22"/>
          <w:szCs w:val="22"/>
          <w:lang w:val="en-US"/>
        </w:rPr>
      </w:pPr>
      <w:sdt>
        <w:sdtPr>
          <w:rPr>
            <w:rFonts w:ascii="Arial" w:hAnsi="Arial" w:cs="Arial"/>
            <w:sz w:val="22"/>
            <w:szCs w:val="22"/>
            <w:lang w:val="en-US"/>
          </w:rPr>
          <w:id w:val="-74062980"/>
          <w:placeholder>
            <w:docPart w:val="DefaultPlaceholder_-1854013440"/>
          </w:placeholder>
        </w:sdtPr>
        <w:sdtContent>
          <w:r w:rsidR="00F01B53" w:rsidRPr="0005207F">
            <w:rPr>
              <w:rFonts w:ascii="Arial" w:hAnsi="Arial" w:cs="Arial"/>
              <w:sz w:val="22"/>
              <w:szCs w:val="22"/>
              <w:highlight w:val="yellow"/>
              <w:lang w:val="en-US"/>
            </w:rPr>
            <w:t>0</w:t>
          </w:r>
          <w:r w:rsidR="004A07BD">
            <w:rPr>
              <w:rFonts w:ascii="Arial" w:hAnsi="Arial" w:cs="Arial"/>
              <w:sz w:val="22"/>
              <w:szCs w:val="22"/>
              <w:highlight w:val="yellow"/>
              <w:lang w:val="en-US"/>
            </w:rPr>
            <w:t>8</w:t>
          </w:r>
          <w:r w:rsidR="003B6393" w:rsidRPr="0005207F">
            <w:rPr>
              <w:rFonts w:ascii="Arial" w:hAnsi="Arial" w:cs="Arial"/>
              <w:sz w:val="22"/>
              <w:szCs w:val="22"/>
              <w:highlight w:val="yellow"/>
              <w:lang w:val="en-US"/>
            </w:rPr>
            <w:t xml:space="preserve"> </w:t>
          </w:r>
          <w:r w:rsidR="0005207F" w:rsidRPr="0005207F">
            <w:rPr>
              <w:rFonts w:ascii="Arial" w:hAnsi="Arial" w:cs="Arial"/>
              <w:sz w:val="22"/>
              <w:szCs w:val="22"/>
              <w:highlight w:val="yellow"/>
              <w:lang w:val="en-US"/>
            </w:rPr>
            <w:t>August</w:t>
          </w:r>
          <w:r w:rsidR="00EA3713" w:rsidRPr="0005207F">
            <w:rPr>
              <w:rFonts w:ascii="Arial" w:hAnsi="Arial" w:cs="Arial"/>
              <w:sz w:val="22"/>
              <w:szCs w:val="22"/>
              <w:highlight w:val="yellow"/>
              <w:lang w:val="en-US"/>
            </w:rPr>
            <w:t xml:space="preserve"> </w:t>
          </w:r>
          <w:r w:rsidR="00D12E52" w:rsidRPr="0005207F">
            <w:rPr>
              <w:rFonts w:ascii="Arial" w:hAnsi="Arial" w:cs="Arial"/>
              <w:sz w:val="22"/>
              <w:szCs w:val="22"/>
              <w:highlight w:val="yellow"/>
              <w:lang w:val="en-US"/>
            </w:rPr>
            <w:t>202</w:t>
          </w:r>
          <w:r w:rsidR="00EA3713" w:rsidRPr="0005207F">
            <w:rPr>
              <w:rFonts w:ascii="Arial" w:hAnsi="Arial" w:cs="Arial"/>
              <w:sz w:val="22"/>
              <w:szCs w:val="22"/>
              <w:highlight w:val="yellow"/>
              <w:lang w:val="en-US"/>
            </w:rPr>
            <w:t>4</w:t>
          </w:r>
        </w:sdtContent>
      </w:sdt>
      <w:r w:rsidR="006E5C7D" w:rsidRPr="00484298">
        <w:rPr>
          <w:rFonts w:ascii="Arial" w:hAnsi="Arial" w:cs="Arial"/>
          <w:sz w:val="22"/>
          <w:szCs w:val="22"/>
          <w:lang w:val="en-US"/>
        </w:rPr>
        <w:t>: Assessment and selection processes will take place.</w:t>
      </w:r>
    </w:p>
    <w:p w14:paraId="48C86ED5" w14:textId="17878E34" w:rsidR="00EA3713" w:rsidRPr="00484298" w:rsidRDefault="00000000" w:rsidP="00EA3713">
      <w:pPr>
        <w:pStyle w:val="Default0"/>
        <w:numPr>
          <w:ilvl w:val="0"/>
          <w:numId w:val="13"/>
        </w:numPr>
        <w:spacing w:before="120"/>
        <w:rPr>
          <w:rFonts w:ascii="Arial" w:hAnsi="Arial" w:cs="Arial"/>
          <w:sz w:val="22"/>
          <w:szCs w:val="22"/>
          <w:lang w:val="en-US"/>
        </w:rPr>
      </w:pPr>
      <w:sdt>
        <w:sdtPr>
          <w:rPr>
            <w:rFonts w:ascii="Arial" w:hAnsi="Arial" w:cs="Arial"/>
            <w:sz w:val="22"/>
            <w:szCs w:val="22"/>
            <w:lang w:val="en-US"/>
          </w:rPr>
          <w:id w:val="-1648808358"/>
          <w:placeholder>
            <w:docPart w:val="BE81DB0DA6ECB540AAA5E51FCB3287DE"/>
          </w:placeholder>
        </w:sdtPr>
        <w:sdtContent>
          <w:r w:rsidR="004A07BD">
            <w:rPr>
              <w:rFonts w:ascii="Arial" w:hAnsi="Arial" w:cs="Arial"/>
              <w:sz w:val="22"/>
              <w:szCs w:val="22"/>
              <w:highlight w:val="yellow"/>
              <w:lang w:val="en-US"/>
            </w:rPr>
            <w:t>11</w:t>
          </w:r>
          <w:r w:rsidR="00EA3713" w:rsidRPr="00ED3D8B">
            <w:rPr>
              <w:rFonts w:ascii="Arial" w:hAnsi="Arial" w:cs="Arial"/>
              <w:sz w:val="22"/>
              <w:szCs w:val="22"/>
              <w:highlight w:val="yellow"/>
              <w:lang w:val="en-US"/>
            </w:rPr>
            <w:t>-</w:t>
          </w:r>
          <w:r w:rsidR="00ED3D8B" w:rsidRPr="00ED3D8B">
            <w:rPr>
              <w:rFonts w:ascii="Arial" w:hAnsi="Arial" w:cs="Arial"/>
              <w:sz w:val="22"/>
              <w:szCs w:val="22"/>
              <w:highlight w:val="yellow"/>
              <w:lang w:val="en-US"/>
            </w:rPr>
            <w:t>15</w:t>
          </w:r>
          <w:r w:rsidR="003B6393" w:rsidRPr="00ED3D8B">
            <w:rPr>
              <w:rFonts w:ascii="Arial" w:hAnsi="Arial" w:cs="Arial"/>
              <w:sz w:val="22"/>
              <w:szCs w:val="22"/>
              <w:highlight w:val="yellow"/>
              <w:lang w:val="en-US"/>
            </w:rPr>
            <w:t xml:space="preserve"> </w:t>
          </w:r>
          <w:r w:rsidR="00ED3D8B" w:rsidRPr="00ED3D8B">
            <w:rPr>
              <w:rFonts w:ascii="Arial" w:hAnsi="Arial" w:cs="Arial"/>
              <w:sz w:val="22"/>
              <w:szCs w:val="22"/>
              <w:highlight w:val="yellow"/>
              <w:lang w:val="en-US"/>
            </w:rPr>
            <w:t>August</w:t>
          </w:r>
          <w:r w:rsidR="00EA3713" w:rsidRPr="00ED3D8B">
            <w:rPr>
              <w:rFonts w:ascii="Arial" w:hAnsi="Arial" w:cs="Arial"/>
              <w:sz w:val="22"/>
              <w:szCs w:val="22"/>
              <w:highlight w:val="yellow"/>
              <w:lang w:val="en-US"/>
            </w:rPr>
            <w:t xml:space="preserve"> 2024</w:t>
          </w:r>
        </w:sdtContent>
      </w:sdt>
      <w:r w:rsidR="00EA3713" w:rsidRPr="00484298">
        <w:rPr>
          <w:rFonts w:ascii="Arial" w:hAnsi="Arial" w:cs="Arial"/>
          <w:sz w:val="22"/>
          <w:szCs w:val="22"/>
          <w:lang w:val="en-US"/>
        </w:rPr>
        <w:t>: Individual Pre-Award Virtual Meetings with shortlisted applicants.</w:t>
      </w:r>
    </w:p>
    <w:p w14:paraId="1A49086A" w14:textId="0D9C88F9" w:rsidR="006E5C7D" w:rsidRPr="00484298" w:rsidRDefault="00ED3D8B" w:rsidP="00EA3713">
      <w:pPr>
        <w:pStyle w:val="Default0"/>
        <w:numPr>
          <w:ilvl w:val="0"/>
          <w:numId w:val="13"/>
        </w:numPr>
        <w:spacing w:before="120"/>
        <w:rPr>
          <w:rFonts w:ascii="Arial" w:hAnsi="Arial" w:cs="Arial"/>
          <w:sz w:val="22"/>
          <w:szCs w:val="22"/>
          <w:lang w:val="en-US"/>
        </w:rPr>
      </w:pPr>
      <w:r w:rsidRPr="00ED3D8B">
        <w:rPr>
          <w:rFonts w:ascii="Arial" w:hAnsi="Arial" w:cs="Arial"/>
          <w:sz w:val="22"/>
          <w:szCs w:val="22"/>
          <w:highlight w:val="yellow"/>
          <w:lang w:val="en-US"/>
        </w:rPr>
        <w:t>22</w:t>
      </w:r>
      <w:r w:rsidR="000D0827" w:rsidRPr="00ED3D8B">
        <w:rPr>
          <w:rFonts w:ascii="Arial" w:hAnsi="Arial" w:cs="Arial"/>
          <w:sz w:val="22"/>
          <w:szCs w:val="22"/>
          <w:highlight w:val="yellow"/>
          <w:lang w:val="en-US"/>
        </w:rPr>
        <w:t xml:space="preserve"> </w:t>
      </w:r>
      <w:r w:rsidRPr="00ED3D8B">
        <w:rPr>
          <w:rFonts w:ascii="Arial" w:hAnsi="Arial" w:cs="Arial"/>
          <w:sz w:val="22"/>
          <w:szCs w:val="22"/>
          <w:highlight w:val="yellow"/>
          <w:lang w:val="en-US"/>
        </w:rPr>
        <w:t>August</w:t>
      </w:r>
      <w:r w:rsidR="003B6393" w:rsidRPr="00ED3D8B">
        <w:rPr>
          <w:rFonts w:ascii="Arial" w:hAnsi="Arial" w:cs="Arial"/>
          <w:sz w:val="22"/>
          <w:szCs w:val="22"/>
          <w:highlight w:val="yellow"/>
          <w:lang w:val="en-US"/>
        </w:rPr>
        <w:t xml:space="preserve"> </w:t>
      </w:r>
      <w:r w:rsidR="00EA3713" w:rsidRPr="00ED3D8B">
        <w:rPr>
          <w:rFonts w:ascii="Arial" w:hAnsi="Arial" w:cs="Arial"/>
          <w:sz w:val="22"/>
          <w:szCs w:val="22"/>
          <w:highlight w:val="yellow"/>
          <w:lang w:val="en-US"/>
        </w:rPr>
        <w:t>2024</w:t>
      </w:r>
      <w:r w:rsidR="006E5C7D" w:rsidRPr="00484298">
        <w:rPr>
          <w:rFonts w:ascii="Arial" w:hAnsi="Arial" w:cs="Arial"/>
          <w:sz w:val="22"/>
          <w:szCs w:val="22"/>
          <w:lang w:val="en-US"/>
        </w:rPr>
        <w:t>: Selected applicants will be notified.</w:t>
      </w:r>
    </w:p>
    <w:p w14:paraId="7ED487F2" w14:textId="5E3921B9" w:rsidR="006E5C7D" w:rsidRPr="00484298" w:rsidRDefault="006E5C7D" w:rsidP="006E5C7D">
      <w:pPr>
        <w:pStyle w:val="Default0"/>
        <w:rPr>
          <w:rFonts w:ascii="Arial" w:hAnsi="Arial" w:cs="Arial"/>
          <w:sz w:val="22"/>
          <w:szCs w:val="22"/>
          <w:lang w:val="en-US"/>
        </w:rPr>
      </w:pPr>
    </w:p>
    <w:p w14:paraId="17360B0B" w14:textId="77777777" w:rsidR="00EA3713" w:rsidRPr="00484298" w:rsidRDefault="00EA3713">
      <w:pPr>
        <w:tabs>
          <w:tab w:val="clear" w:pos="567"/>
        </w:tabs>
        <w:snapToGrid/>
        <w:rPr>
          <w:rFonts w:cs="Arial"/>
          <w:snapToGrid/>
          <w:color w:val="000000"/>
          <w:szCs w:val="22"/>
          <w:lang w:val="en-US" w:eastAsia="fr-FR"/>
        </w:rPr>
      </w:pPr>
      <w:r w:rsidRPr="00484298">
        <w:rPr>
          <w:rFonts w:cs="Arial"/>
          <w:szCs w:val="22"/>
          <w:lang w:val="en-US"/>
        </w:rPr>
        <w:br w:type="page"/>
      </w:r>
    </w:p>
    <w:p w14:paraId="3A704D05" w14:textId="19FCEDA8" w:rsidR="006E5C7D" w:rsidRPr="00484298" w:rsidRDefault="006E5C7D" w:rsidP="00FE1B65">
      <w:pPr>
        <w:pStyle w:val="Default0"/>
        <w:jc w:val="both"/>
        <w:rPr>
          <w:rFonts w:ascii="Arial" w:hAnsi="Arial" w:cs="Arial"/>
          <w:b/>
          <w:bCs/>
          <w:sz w:val="22"/>
          <w:szCs w:val="22"/>
          <w:lang w:val="en-US"/>
        </w:rPr>
      </w:pPr>
      <w:r w:rsidRPr="00484298">
        <w:rPr>
          <w:rFonts w:ascii="Arial" w:hAnsi="Arial" w:cs="Arial"/>
          <w:b/>
          <w:bCs/>
          <w:sz w:val="22"/>
          <w:szCs w:val="22"/>
          <w:lang w:val="en-US"/>
        </w:rPr>
        <w:lastRenderedPageBreak/>
        <w:t>IMPORTANT ADDITIONAL INFORMATION</w:t>
      </w:r>
    </w:p>
    <w:p w14:paraId="01478745" w14:textId="7525C221" w:rsidR="000A1048" w:rsidRPr="00484298" w:rsidRDefault="000A1048" w:rsidP="00FE1B65">
      <w:pPr>
        <w:pStyle w:val="Default0"/>
        <w:jc w:val="both"/>
        <w:rPr>
          <w:rFonts w:ascii="Arial" w:hAnsi="Arial" w:cs="Arial"/>
          <w:sz w:val="22"/>
          <w:szCs w:val="22"/>
          <w:lang w:val="en-US"/>
        </w:rPr>
      </w:pPr>
      <w:r w:rsidRPr="00484298">
        <w:rPr>
          <w:rFonts w:ascii="Arial" w:hAnsi="Arial" w:cs="Arial"/>
          <w:sz w:val="22"/>
          <w:szCs w:val="22"/>
          <w:lang w:val="en-US"/>
        </w:rPr>
        <w:t xml:space="preserve">UNESCO requires that partners, </w:t>
      </w:r>
      <w:r w:rsidR="003B6393">
        <w:rPr>
          <w:rFonts w:ascii="Arial" w:hAnsi="Arial" w:cs="Arial"/>
          <w:sz w:val="22"/>
          <w:szCs w:val="22"/>
          <w:lang w:val="en-US"/>
        </w:rPr>
        <w:t>applicants</w:t>
      </w:r>
      <w:r w:rsidR="003B6393" w:rsidRPr="00484298">
        <w:rPr>
          <w:rFonts w:ascii="Arial" w:hAnsi="Arial" w:cs="Arial"/>
          <w:sz w:val="22"/>
          <w:szCs w:val="22"/>
          <w:lang w:val="en-US"/>
        </w:rPr>
        <w:t xml:space="preserve"> </w:t>
      </w:r>
      <w:r w:rsidRPr="00484298">
        <w:rPr>
          <w:rFonts w:ascii="Arial" w:hAnsi="Arial" w:cs="Arial"/>
          <w:sz w:val="22"/>
          <w:szCs w:val="22"/>
          <w:lang w:val="en-US"/>
        </w:rPr>
        <w:t>and their subcontractors adhere to the highest standards of moral and ethical conduct during the implementation of the partnership agreement and do not engage in corrupt and fraudulent practices.</w:t>
      </w:r>
    </w:p>
    <w:p w14:paraId="301D1C5D" w14:textId="77777777" w:rsidR="000A1048" w:rsidRPr="00484298" w:rsidRDefault="000A1048" w:rsidP="00FE1B65">
      <w:pPr>
        <w:pStyle w:val="Default0"/>
        <w:jc w:val="both"/>
        <w:rPr>
          <w:rFonts w:ascii="Arial" w:hAnsi="Arial" w:cs="Arial"/>
          <w:sz w:val="22"/>
          <w:szCs w:val="22"/>
          <w:lang w:val="en-US"/>
        </w:rPr>
      </w:pPr>
      <w:r w:rsidRPr="00484298">
        <w:rPr>
          <w:rFonts w:ascii="Arial" w:hAnsi="Arial" w:cs="Arial"/>
          <w:sz w:val="22"/>
          <w:szCs w:val="22"/>
          <w:lang w:val="en-US"/>
        </w:rPr>
        <w:t xml:space="preserve"> </w:t>
      </w:r>
    </w:p>
    <w:p w14:paraId="67D5DB66" w14:textId="41662BFE" w:rsidR="000A1048" w:rsidRPr="00484298" w:rsidRDefault="000A1048" w:rsidP="00FE1B65">
      <w:pPr>
        <w:pStyle w:val="Default0"/>
        <w:jc w:val="both"/>
        <w:rPr>
          <w:rFonts w:ascii="Arial" w:hAnsi="Arial" w:cs="Arial"/>
          <w:sz w:val="22"/>
          <w:szCs w:val="22"/>
          <w:lang w:val="en-US"/>
        </w:rPr>
      </w:pPr>
      <w:r w:rsidRPr="00484298">
        <w:rPr>
          <w:rFonts w:ascii="Arial" w:hAnsi="Arial" w:cs="Arial"/>
          <w:sz w:val="22"/>
          <w:szCs w:val="22"/>
          <w:lang w:val="en-US"/>
        </w:rPr>
        <w:t>United Nations Agencies have adopted a zero</w:t>
      </w:r>
      <w:r w:rsidR="0057502E" w:rsidRPr="00484298">
        <w:rPr>
          <w:rFonts w:ascii="Arial" w:hAnsi="Arial" w:cs="Arial"/>
          <w:sz w:val="22"/>
          <w:szCs w:val="22"/>
          <w:lang w:val="en-US"/>
        </w:rPr>
        <w:t>-</w:t>
      </w:r>
      <w:r w:rsidRPr="00484298">
        <w:rPr>
          <w:rFonts w:ascii="Arial" w:hAnsi="Arial" w:cs="Arial"/>
          <w:sz w:val="22"/>
          <w:szCs w:val="22"/>
          <w:lang w:val="en-US"/>
        </w:rPr>
        <w:t>tolerance policy on gifts and, therefore, it is of overriding importance that UNESCO staff should not be placed in a position where their actions may constitute or could be reasonably perceived as reflecting favorable treatment of an individual or entity by accepting offers of gifts, hospitality or other similar favo</w:t>
      </w:r>
      <w:r w:rsidR="0011193A" w:rsidRPr="00484298">
        <w:rPr>
          <w:rFonts w:ascii="Arial" w:hAnsi="Arial" w:cs="Arial"/>
          <w:sz w:val="22"/>
          <w:szCs w:val="22"/>
          <w:lang w:val="en-US"/>
        </w:rPr>
        <w:t>u</w:t>
      </w:r>
      <w:r w:rsidRPr="00484298">
        <w:rPr>
          <w:rFonts w:ascii="Arial" w:hAnsi="Arial" w:cs="Arial"/>
          <w:sz w:val="22"/>
          <w:szCs w:val="22"/>
          <w:lang w:val="en-US"/>
        </w:rPr>
        <w:t>rs. Partners are therefore requested not to send or offer gifts or hospitality to UNESCO personnel.</w:t>
      </w:r>
    </w:p>
    <w:p w14:paraId="124EC591" w14:textId="77777777" w:rsidR="000A1048" w:rsidRPr="00484298" w:rsidRDefault="000A1048" w:rsidP="00FE1B65">
      <w:pPr>
        <w:pStyle w:val="Default0"/>
        <w:jc w:val="both"/>
        <w:rPr>
          <w:rFonts w:ascii="Arial" w:hAnsi="Arial" w:cs="Arial"/>
          <w:sz w:val="22"/>
          <w:szCs w:val="22"/>
          <w:lang w:val="en-US"/>
        </w:rPr>
      </w:pPr>
    </w:p>
    <w:p w14:paraId="72FDFDE0" w14:textId="77777777" w:rsidR="000A1048" w:rsidRPr="00484298" w:rsidRDefault="000A1048" w:rsidP="00FE1B65">
      <w:pPr>
        <w:pStyle w:val="Default0"/>
        <w:jc w:val="both"/>
        <w:rPr>
          <w:rFonts w:ascii="Arial" w:hAnsi="Arial" w:cs="Arial"/>
          <w:sz w:val="22"/>
          <w:szCs w:val="22"/>
          <w:lang w:val="en-US"/>
        </w:rPr>
      </w:pPr>
      <w:r w:rsidRPr="00484298">
        <w:rPr>
          <w:rFonts w:ascii="Arial" w:hAnsi="Arial" w:cs="Arial"/>
          <w:sz w:val="22"/>
          <w:szCs w:val="22"/>
          <w:lang w:val="en-US"/>
        </w:rPr>
        <w:t>UNESCO will:</w:t>
      </w:r>
    </w:p>
    <w:p w14:paraId="15016F0B" w14:textId="77777777" w:rsidR="000A1048" w:rsidRPr="00484298" w:rsidRDefault="000A1048" w:rsidP="00FE1B65">
      <w:pPr>
        <w:pStyle w:val="Default0"/>
        <w:numPr>
          <w:ilvl w:val="0"/>
          <w:numId w:val="3"/>
        </w:numPr>
        <w:jc w:val="both"/>
        <w:rPr>
          <w:rFonts w:ascii="Arial" w:hAnsi="Arial" w:cs="Arial"/>
          <w:sz w:val="22"/>
          <w:szCs w:val="22"/>
          <w:lang w:val="en-US"/>
        </w:rPr>
      </w:pPr>
      <w:r w:rsidRPr="00484298">
        <w:rPr>
          <w:rFonts w:ascii="Arial" w:hAnsi="Arial" w:cs="Arial"/>
          <w:sz w:val="22"/>
          <w:szCs w:val="22"/>
          <w:lang w:val="en-US"/>
        </w:rPr>
        <w:t>Reject a proposal to award an agreement if it determines that a partner recommended for award has engaged in fraud and/or corruption in competing for the agreement in question.</w:t>
      </w:r>
    </w:p>
    <w:p w14:paraId="730DA56D" w14:textId="07B294F4" w:rsidR="000A1048" w:rsidRPr="00484298" w:rsidRDefault="000A1048" w:rsidP="00FE1B65">
      <w:pPr>
        <w:pStyle w:val="Default0"/>
        <w:numPr>
          <w:ilvl w:val="0"/>
          <w:numId w:val="3"/>
        </w:numPr>
        <w:jc w:val="both"/>
        <w:rPr>
          <w:rFonts w:ascii="Arial" w:hAnsi="Arial" w:cs="Arial"/>
          <w:sz w:val="22"/>
          <w:szCs w:val="22"/>
          <w:lang w:val="en-US"/>
        </w:rPr>
      </w:pPr>
      <w:r w:rsidRPr="00484298">
        <w:rPr>
          <w:rFonts w:ascii="Arial" w:hAnsi="Arial" w:cs="Arial"/>
          <w:sz w:val="22"/>
          <w:szCs w:val="22"/>
          <w:lang w:val="en-US"/>
        </w:rPr>
        <w:t>Cancel or terminate an agreement if it determines that a partner has engaged in fraud and/or corruption in competing for or in executing a UNESCO contract</w:t>
      </w:r>
      <w:r w:rsidR="0057502E" w:rsidRPr="00484298">
        <w:rPr>
          <w:rFonts w:ascii="Arial" w:hAnsi="Arial" w:cs="Arial"/>
          <w:sz w:val="22"/>
          <w:szCs w:val="22"/>
          <w:lang w:val="en-US"/>
        </w:rPr>
        <w:t>.</w:t>
      </w:r>
    </w:p>
    <w:p w14:paraId="6D903BC8" w14:textId="77777777" w:rsidR="006E5C7D" w:rsidRPr="00484298" w:rsidRDefault="000A1048" w:rsidP="00FE1B65">
      <w:pPr>
        <w:pStyle w:val="Default0"/>
        <w:numPr>
          <w:ilvl w:val="0"/>
          <w:numId w:val="3"/>
        </w:numPr>
        <w:jc w:val="both"/>
        <w:rPr>
          <w:rFonts w:ascii="Arial" w:hAnsi="Arial" w:cs="Arial"/>
          <w:sz w:val="22"/>
          <w:szCs w:val="22"/>
          <w:lang w:val="en-US"/>
        </w:rPr>
      </w:pPr>
      <w:r w:rsidRPr="00484298">
        <w:rPr>
          <w:rFonts w:ascii="Arial" w:hAnsi="Arial" w:cs="Arial"/>
          <w:sz w:val="22"/>
          <w:szCs w:val="22"/>
          <w:lang w:val="en-US"/>
        </w:rPr>
        <w:t>Declare a partner ineligible to become a “United Nations registered vendor”, either indefinitely or for a stated period of time, if it determines at any time that the partner has engaged in fraud and/or corruption in competing for or in executing a UNESCO agreement.</w:t>
      </w:r>
    </w:p>
    <w:p w14:paraId="51526B28" w14:textId="73FBA520" w:rsidR="000A1048" w:rsidRPr="00B21FD1" w:rsidRDefault="00660A2D" w:rsidP="00FE1B65">
      <w:pPr>
        <w:tabs>
          <w:tab w:val="clear" w:pos="567"/>
        </w:tabs>
        <w:snapToGrid/>
        <w:spacing w:before="240"/>
        <w:jc w:val="both"/>
        <w:rPr>
          <w:rFonts w:cs="Arial"/>
          <w:color w:val="000000"/>
          <w:szCs w:val="22"/>
          <w:lang w:val="en-US"/>
        </w:rPr>
      </w:pPr>
      <w:r w:rsidRPr="00484298">
        <w:rPr>
          <w:rFonts w:cs="Arial"/>
          <w:szCs w:val="22"/>
          <w:lang w:val="en-US"/>
        </w:rPr>
        <w:t>T</w:t>
      </w:r>
      <w:r w:rsidR="000A1048" w:rsidRPr="00484298">
        <w:rPr>
          <w:rFonts w:cs="Arial"/>
          <w:szCs w:val="22"/>
          <w:lang w:val="en-US"/>
        </w:rPr>
        <w:t>his Call for Partnerships is not to be construed in any way as an offer to contract with your organization. Your proposal could</w:t>
      </w:r>
      <w:r w:rsidR="000A1048" w:rsidRPr="00484298">
        <w:rPr>
          <w:rFonts w:cs="Arial"/>
          <w:color w:val="000000"/>
          <w:szCs w:val="22"/>
          <w:lang w:val="en-US"/>
        </w:rPr>
        <w:t>, however, form the basis for a contract between your organization and UNESCO.</w:t>
      </w:r>
      <w:r w:rsidR="00B21FD1">
        <w:rPr>
          <w:rFonts w:cs="Arial"/>
          <w:color w:val="000000"/>
          <w:szCs w:val="22"/>
          <w:lang w:val="en-US"/>
        </w:rPr>
        <w:t xml:space="preserve"> </w:t>
      </w:r>
    </w:p>
    <w:p w14:paraId="61E5AEFA" w14:textId="14371135" w:rsidR="000A1048" w:rsidRPr="00484298" w:rsidRDefault="000A1048" w:rsidP="00FE1B65">
      <w:pPr>
        <w:spacing w:before="240"/>
        <w:jc w:val="both"/>
        <w:rPr>
          <w:rFonts w:cs="Arial"/>
          <w:color w:val="000000"/>
          <w:szCs w:val="22"/>
          <w:lang w:val="en-US"/>
        </w:rPr>
      </w:pPr>
      <w:r w:rsidRPr="00484298">
        <w:rPr>
          <w:rFonts w:cs="Arial"/>
          <w:szCs w:val="22"/>
          <w:lang w:val="en-US"/>
        </w:rPr>
        <w:t>You are requested to acknowledge the receipt of this Call for Partnerships and to indicate whether or not you will be submitting a proposal. For this purpose, and for any requests for clarification</w:t>
      </w:r>
      <w:r w:rsidRPr="00484298">
        <w:rPr>
          <w:rFonts w:cs="Arial"/>
          <w:color w:val="000000"/>
          <w:szCs w:val="22"/>
          <w:lang w:val="en-US"/>
        </w:rPr>
        <w:t xml:space="preserve">, please contact </w:t>
      </w:r>
      <w:sdt>
        <w:sdtPr>
          <w:rPr>
            <w:rFonts w:cs="Arial"/>
            <w:color w:val="000000"/>
            <w:szCs w:val="22"/>
            <w:lang w:val="en-US"/>
          </w:rPr>
          <w:id w:val="1283691312"/>
          <w:placeholder>
            <w:docPart w:val="DefaultPlaceholder_-1854013440"/>
          </w:placeholder>
        </w:sdtPr>
        <w:sdtEndPr>
          <w:rPr>
            <w:i/>
            <w:color w:val="auto"/>
          </w:rPr>
        </w:sdtEndPr>
        <w:sdtContent>
          <w:r w:rsidRPr="00484298">
            <w:rPr>
              <w:rFonts w:cs="Arial"/>
              <w:i/>
              <w:szCs w:val="22"/>
              <w:lang w:val="en-US"/>
            </w:rPr>
            <w:t>[</w:t>
          </w:r>
          <w:r w:rsidR="0078728D">
            <w:rPr>
              <w:rFonts w:cs="Arial"/>
              <w:i/>
              <w:szCs w:val="22"/>
              <w:lang w:val="en-US"/>
            </w:rPr>
            <w:t>Ali Izzat at (am.izzat@unesco.org)</w:t>
          </w:r>
          <w:r w:rsidRPr="00484298">
            <w:rPr>
              <w:rFonts w:cs="Arial"/>
              <w:i/>
              <w:szCs w:val="22"/>
              <w:lang w:val="en-US"/>
            </w:rPr>
            <w:t>].</w:t>
          </w:r>
        </w:sdtContent>
      </w:sdt>
    </w:p>
    <w:p w14:paraId="437697AB" w14:textId="77777777" w:rsidR="005A5C92" w:rsidRPr="00484298" w:rsidRDefault="005A5C92" w:rsidP="000A1048">
      <w:pPr>
        <w:spacing w:before="480"/>
        <w:ind w:left="2279"/>
        <w:jc w:val="center"/>
        <w:rPr>
          <w:rFonts w:eastAsia="Arial Unicode MS" w:cs="Arial"/>
          <w:color w:val="000000"/>
          <w:szCs w:val="22"/>
          <w:lang w:val="en-US"/>
        </w:rPr>
      </w:pPr>
    </w:p>
    <w:p w14:paraId="5824872A" w14:textId="0C624574" w:rsidR="00EA3713" w:rsidRPr="00484298" w:rsidRDefault="000A1048" w:rsidP="00EA3713">
      <w:pPr>
        <w:spacing w:before="480"/>
        <w:ind w:left="2279"/>
        <w:jc w:val="center"/>
        <w:rPr>
          <w:rFonts w:eastAsia="Arial Unicode MS" w:cs="Arial"/>
          <w:color w:val="000000"/>
          <w:szCs w:val="22"/>
          <w:lang w:val="en-US"/>
        </w:rPr>
      </w:pPr>
      <w:r w:rsidRPr="00484298">
        <w:rPr>
          <w:rFonts w:eastAsia="Arial Unicode MS" w:cs="Arial"/>
          <w:color w:val="000000"/>
          <w:szCs w:val="22"/>
          <w:lang w:val="en-US"/>
        </w:rPr>
        <w:t>For and on behalf of UNESCO</w:t>
      </w:r>
    </w:p>
    <w:sdt>
      <w:sdtPr>
        <w:rPr>
          <w:rFonts w:eastAsia="Arial Unicode MS" w:cs="Arial"/>
          <w:color w:val="FF0000"/>
          <w:szCs w:val="22"/>
          <w:lang w:val="en-US"/>
        </w:rPr>
        <w:id w:val="-264229469"/>
        <w:placeholder>
          <w:docPart w:val="DefaultPlaceholder_-1854013440"/>
        </w:placeholder>
      </w:sdtPr>
      <w:sdtEndPr>
        <w:rPr>
          <w:color w:val="auto"/>
        </w:rPr>
      </w:sdtEndPr>
      <w:sdtContent>
        <w:p w14:paraId="5CD5F1BF" w14:textId="66C5385B" w:rsidR="000A1048" w:rsidRPr="00484298" w:rsidRDefault="00FE4032" w:rsidP="000A1048">
          <w:pPr>
            <w:spacing w:before="120"/>
            <w:ind w:left="2279"/>
            <w:jc w:val="center"/>
            <w:rPr>
              <w:rFonts w:eastAsia="Arial Unicode MS" w:cs="Arial"/>
              <w:szCs w:val="22"/>
              <w:lang w:val="en-US"/>
            </w:rPr>
          </w:pPr>
          <w:r w:rsidRPr="00484298">
            <w:rPr>
              <w:rFonts w:eastAsia="Arial Unicode MS" w:cs="Arial"/>
              <w:szCs w:val="22"/>
              <w:lang w:val="en-US"/>
            </w:rPr>
            <w:t>Culture</w:t>
          </w:r>
          <w:r w:rsidR="000A1048" w:rsidRPr="00484298">
            <w:rPr>
              <w:rFonts w:eastAsia="Arial Unicode MS" w:cs="Arial"/>
              <w:szCs w:val="22"/>
              <w:lang w:val="en-US"/>
            </w:rPr>
            <w:t xml:space="preserve">/ </w:t>
          </w:r>
          <w:r w:rsidR="00584267" w:rsidRPr="00484298">
            <w:rPr>
              <w:rFonts w:eastAsia="Arial Unicode MS" w:cs="Arial"/>
              <w:szCs w:val="22"/>
              <w:lang w:val="en-US"/>
            </w:rPr>
            <w:t>UNESCO IRAQ</w:t>
          </w:r>
          <w:r w:rsidR="000A1048" w:rsidRPr="00484298">
            <w:rPr>
              <w:rFonts w:eastAsia="Arial Unicode MS" w:cs="Arial"/>
              <w:szCs w:val="22"/>
              <w:lang w:val="en-US"/>
            </w:rPr>
            <w:t xml:space="preserve"> Field Office:</w:t>
          </w:r>
        </w:p>
        <w:p w14:paraId="16A802EF" w14:textId="3EF644E2" w:rsidR="000A1048" w:rsidRPr="00484298" w:rsidRDefault="00354B17" w:rsidP="000A1048">
          <w:pPr>
            <w:spacing w:after="120"/>
            <w:ind w:left="2279"/>
            <w:jc w:val="center"/>
            <w:rPr>
              <w:rFonts w:eastAsia="Arial Unicode MS" w:cs="Arial"/>
              <w:szCs w:val="22"/>
              <w:lang w:val="en-US"/>
            </w:rPr>
          </w:pPr>
          <w:r w:rsidRPr="00484298">
            <w:rPr>
              <w:rFonts w:eastAsia="Arial Unicode MS" w:cs="Arial"/>
              <w:szCs w:val="22"/>
              <w:lang w:val="en-US"/>
            </w:rPr>
            <w:t>Junaid Sorosh</w:t>
          </w:r>
          <w:r w:rsidR="00BC5777">
            <w:rPr>
              <w:rFonts w:eastAsia="Arial Unicode MS" w:cs="Arial"/>
              <w:szCs w:val="22"/>
              <w:lang w:val="en-US"/>
            </w:rPr>
            <w:t>-Wali</w:t>
          </w:r>
          <w:r w:rsidR="00BE4819" w:rsidRPr="00484298">
            <w:rPr>
              <w:rFonts w:eastAsia="Arial Unicode MS" w:cs="Arial"/>
              <w:szCs w:val="22"/>
              <w:lang w:val="en-US"/>
            </w:rPr>
            <w:t>, Head of Culture</w:t>
          </w:r>
          <w:r w:rsidR="000A1048" w:rsidRPr="00484298">
            <w:rPr>
              <w:rFonts w:eastAsia="Arial Unicode MS" w:cs="Arial"/>
              <w:szCs w:val="22"/>
              <w:lang w:val="en-US"/>
            </w:rPr>
            <w:fldChar w:fldCharType="begin"/>
          </w:r>
          <w:r w:rsidR="000A1048" w:rsidRPr="00484298">
            <w:rPr>
              <w:rFonts w:eastAsia="Arial Unicode MS" w:cs="Arial"/>
              <w:szCs w:val="22"/>
              <w:lang w:val="en-US"/>
            </w:rPr>
            <w:instrText xml:space="preserve"> ASK  "Name of the Issuer"  \* MERGEFORMAT </w:instrText>
          </w:r>
          <w:r w:rsidR="000A1048" w:rsidRPr="00484298">
            <w:rPr>
              <w:rFonts w:eastAsia="Arial Unicode MS" w:cs="Arial"/>
              <w:szCs w:val="22"/>
              <w:lang w:val="en-US"/>
            </w:rPr>
            <w:fldChar w:fldCharType="end"/>
          </w:r>
          <w:r w:rsidR="000A1048" w:rsidRPr="00484298">
            <w:rPr>
              <w:rFonts w:eastAsia="Arial Unicode MS" w:cs="Arial"/>
              <w:szCs w:val="22"/>
              <w:lang w:val="en-US"/>
            </w:rPr>
            <w:fldChar w:fldCharType="begin"/>
          </w:r>
          <w:r w:rsidR="000A1048" w:rsidRPr="00484298">
            <w:rPr>
              <w:rFonts w:eastAsia="Arial Unicode MS" w:cs="Arial"/>
              <w:szCs w:val="22"/>
              <w:lang w:val="en-US"/>
            </w:rPr>
            <w:instrText xml:space="preserve"> DOCPROPERTY  _issuer_title  \* MERGEFORMAT </w:instrText>
          </w:r>
          <w:r w:rsidR="000A1048" w:rsidRPr="00484298">
            <w:rPr>
              <w:rFonts w:eastAsia="Arial Unicode MS" w:cs="Arial"/>
              <w:szCs w:val="22"/>
              <w:lang w:val="en-US"/>
            </w:rPr>
            <w:fldChar w:fldCharType="end"/>
          </w:r>
        </w:p>
      </w:sdtContent>
    </w:sdt>
    <w:p w14:paraId="4685366F" w14:textId="6BAF8B77" w:rsidR="000A1048" w:rsidRPr="00484298" w:rsidRDefault="000A1048" w:rsidP="004763DC">
      <w:pPr>
        <w:spacing w:after="240"/>
        <w:jc w:val="both"/>
        <w:rPr>
          <w:rFonts w:eastAsia="Arial Unicode MS" w:cs="Arial"/>
          <w:color w:val="000000"/>
          <w:szCs w:val="22"/>
          <w:lang w:val="en-US"/>
        </w:rPr>
      </w:pPr>
    </w:p>
    <w:p w14:paraId="488656FB" w14:textId="77777777" w:rsidR="00BF518C" w:rsidRPr="00484298" w:rsidRDefault="00BF518C" w:rsidP="004763DC">
      <w:pPr>
        <w:spacing w:after="240"/>
        <w:jc w:val="both"/>
        <w:rPr>
          <w:rFonts w:eastAsia="Arial Unicode MS" w:cs="Arial"/>
          <w:color w:val="000000"/>
          <w:szCs w:val="22"/>
          <w:lang w:val="en-US"/>
        </w:rPr>
      </w:pPr>
    </w:p>
    <w:p w14:paraId="7FBB6965" w14:textId="6E17878D" w:rsidR="00571AB7" w:rsidRPr="00484298" w:rsidRDefault="009F1EEC" w:rsidP="00571AB7">
      <w:pPr>
        <w:numPr>
          <w:ilvl w:val="0"/>
          <w:numId w:val="5"/>
        </w:numPr>
        <w:tabs>
          <w:tab w:val="clear" w:pos="567"/>
          <w:tab w:val="left" w:pos="1080"/>
        </w:tabs>
        <w:spacing w:after="240"/>
        <w:ind w:left="1170" w:hanging="1170"/>
        <w:jc w:val="both"/>
        <w:rPr>
          <w:rFonts w:eastAsia="Arial Unicode MS" w:cs="Arial"/>
          <w:b/>
          <w:color w:val="000000"/>
          <w:szCs w:val="22"/>
          <w:lang w:val="en-US"/>
        </w:rPr>
      </w:pPr>
      <w:r w:rsidRPr="00484298">
        <w:rPr>
          <w:rFonts w:eastAsia="Arial Unicode MS" w:cs="Arial"/>
          <w:b/>
          <w:color w:val="000000"/>
          <w:szCs w:val="22"/>
          <w:lang w:val="en-US"/>
        </w:rPr>
        <w:t xml:space="preserve">ANNEXES: </w:t>
      </w:r>
    </w:p>
    <w:p w14:paraId="54674760" w14:textId="77777777" w:rsidR="00571AB7" w:rsidRPr="00484298" w:rsidRDefault="00571AB7" w:rsidP="00571AB7">
      <w:pPr>
        <w:spacing w:after="240"/>
        <w:contextualSpacing/>
        <w:jc w:val="both"/>
        <w:rPr>
          <w:rFonts w:cs="Arial"/>
          <w:b/>
          <w:bCs/>
          <w:lang w:val="en-US" w:eastAsia="fr-FR"/>
        </w:rPr>
      </w:pPr>
      <w:r w:rsidRPr="00484298">
        <w:rPr>
          <w:rFonts w:cs="Arial"/>
          <w:b/>
          <w:bCs/>
          <w:lang w:val="en-US" w:eastAsia="fr-FR"/>
        </w:rPr>
        <w:t xml:space="preserve">Annex 1 – </w:t>
      </w:r>
      <w:r w:rsidRPr="00484298">
        <w:rPr>
          <w:rFonts w:cs="Arial"/>
          <w:lang w:val="en-US" w:eastAsia="fr-FR"/>
        </w:rPr>
        <w:t xml:space="preserve">Terms of Reference </w:t>
      </w:r>
    </w:p>
    <w:p w14:paraId="192A125B" w14:textId="77777777" w:rsidR="00571AB7" w:rsidRPr="00484298" w:rsidRDefault="00571AB7" w:rsidP="00571AB7">
      <w:pPr>
        <w:spacing w:after="240"/>
        <w:contextualSpacing/>
        <w:jc w:val="both"/>
        <w:rPr>
          <w:rFonts w:cs="Arial"/>
          <w:bCs/>
          <w:lang w:val="en-US" w:eastAsia="fr-FR"/>
        </w:rPr>
      </w:pPr>
      <w:r w:rsidRPr="00484298">
        <w:rPr>
          <w:rFonts w:cs="Arial"/>
          <w:b/>
          <w:bCs/>
          <w:lang w:val="en-US" w:eastAsia="fr-FR"/>
        </w:rPr>
        <w:t xml:space="preserve">Annex 2 – </w:t>
      </w:r>
      <w:r w:rsidRPr="00484298">
        <w:rPr>
          <w:rFonts w:cs="Arial"/>
          <w:bCs/>
          <w:lang w:val="en-US" w:eastAsia="fr-FR"/>
        </w:rPr>
        <w:t>Budget Template</w:t>
      </w:r>
    </w:p>
    <w:p w14:paraId="7E0EF6C9" w14:textId="77777777" w:rsidR="00571AB7" w:rsidRPr="00484298" w:rsidRDefault="00571AB7" w:rsidP="00571AB7">
      <w:pPr>
        <w:spacing w:after="240"/>
        <w:contextualSpacing/>
        <w:jc w:val="both"/>
        <w:rPr>
          <w:rFonts w:cs="Arial"/>
          <w:lang w:val="en-US" w:eastAsia="fr-FR"/>
        </w:rPr>
      </w:pPr>
      <w:r w:rsidRPr="00484298">
        <w:rPr>
          <w:rFonts w:cs="Arial"/>
          <w:b/>
          <w:bCs/>
          <w:lang w:val="en-US" w:eastAsia="fr-FR"/>
        </w:rPr>
        <w:t xml:space="preserve">Annex 3 – </w:t>
      </w:r>
      <w:r w:rsidRPr="00484298">
        <w:rPr>
          <w:rFonts w:cs="Arial"/>
          <w:lang w:val="en-US" w:eastAsia="fr-FR"/>
        </w:rPr>
        <w:t>Workplan Progress Template</w:t>
      </w:r>
    </w:p>
    <w:p w14:paraId="1F1E7309" w14:textId="77777777" w:rsidR="00571AB7" w:rsidRPr="00484298" w:rsidRDefault="00571AB7" w:rsidP="00571AB7">
      <w:pPr>
        <w:spacing w:after="240"/>
        <w:contextualSpacing/>
        <w:jc w:val="both"/>
        <w:rPr>
          <w:rFonts w:cs="Arial"/>
          <w:b/>
          <w:bCs/>
          <w:lang w:val="en-US" w:eastAsia="fr-FR"/>
        </w:rPr>
      </w:pPr>
      <w:r w:rsidRPr="00484298">
        <w:rPr>
          <w:rFonts w:cs="Arial"/>
          <w:b/>
          <w:bCs/>
          <w:lang w:val="en-US" w:eastAsia="fr-FR"/>
        </w:rPr>
        <w:t xml:space="preserve">Annex 4 – </w:t>
      </w:r>
      <w:r w:rsidRPr="00484298">
        <w:rPr>
          <w:rFonts w:cs="Arial"/>
          <w:lang w:val="en-US" w:eastAsia="fr-FR"/>
        </w:rPr>
        <w:t>Eligibility Description, technical and financial evaluation grid</w:t>
      </w:r>
    </w:p>
    <w:p w14:paraId="6E2FD70A" w14:textId="77777777" w:rsidR="00571AB7" w:rsidRPr="00484298" w:rsidRDefault="00571AB7" w:rsidP="00571AB7">
      <w:pPr>
        <w:spacing w:after="240"/>
        <w:contextualSpacing/>
        <w:jc w:val="both"/>
        <w:rPr>
          <w:rFonts w:cs="Arial"/>
          <w:b/>
          <w:bCs/>
          <w:lang w:val="en-US" w:eastAsia="fr-FR"/>
        </w:rPr>
      </w:pPr>
      <w:r w:rsidRPr="00484298">
        <w:rPr>
          <w:rFonts w:cs="Arial"/>
          <w:b/>
          <w:bCs/>
          <w:lang w:val="en-US" w:eastAsia="fr-FR"/>
        </w:rPr>
        <w:t xml:space="preserve">Annex 5 – </w:t>
      </w:r>
      <w:r w:rsidRPr="00484298">
        <w:rPr>
          <w:rFonts w:cs="Arial"/>
          <w:lang w:val="en-US" w:eastAsia="fr-FR"/>
        </w:rPr>
        <w:t>Application Form</w:t>
      </w:r>
    </w:p>
    <w:p w14:paraId="3C59925E" w14:textId="77777777" w:rsidR="00571AB7" w:rsidRPr="00484298" w:rsidRDefault="00571AB7" w:rsidP="00571AB7">
      <w:pPr>
        <w:spacing w:after="240"/>
        <w:contextualSpacing/>
        <w:jc w:val="both"/>
        <w:rPr>
          <w:rFonts w:cs="Arial"/>
          <w:b/>
          <w:bCs/>
          <w:lang w:val="en-US" w:eastAsia="fr-FR"/>
        </w:rPr>
      </w:pPr>
      <w:r w:rsidRPr="00484298">
        <w:rPr>
          <w:rFonts w:cs="Arial"/>
          <w:b/>
          <w:bCs/>
          <w:lang w:val="en-US" w:eastAsia="fr-FR"/>
        </w:rPr>
        <w:t xml:space="preserve">Annex 6 – </w:t>
      </w:r>
      <w:r w:rsidRPr="00484298">
        <w:rPr>
          <w:rFonts w:cs="Arial"/>
          <w:lang w:val="en-US" w:eastAsia="fr-FR"/>
        </w:rPr>
        <w:t>Form AM 7-10_Implementation Partners' Agreement</w:t>
      </w:r>
    </w:p>
    <w:p w14:paraId="5351042D" w14:textId="77777777" w:rsidR="00571AB7" w:rsidRDefault="00571AB7" w:rsidP="00571AB7">
      <w:pPr>
        <w:spacing w:after="240"/>
        <w:contextualSpacing/>
        <w:jc w:val="both"/>
        <w:rPr>
          <w:rFonts w:cs="Arial"/>
          <w:lang w:val="en-US" w:eastAsia="fr-FR"/>
        </w:rPr>
      </w:pPr>
      <w:r w:rsidRPr="00484298">
        <w:rPr>
          <w:rFonts w:cs="Arial"/>
          <w:b/>
          <w:bCs/>
          <w:lang w:val="en-US" w:eastAsia="fr-FR"/>
        </w:rPr>
        <w:t xml:space="preserve">Annex 7 – </w:t>
      </w:r>
      <w:r w:rsidRPr="00484298">
        <w:rPr>
          <w:rFonts w:cs="Arial"/>
          <w:lang w:val="en-US" w:eastAsia="fr-FR"/>
        </w:rPr>
        <w:t>Form AM 7-9A_Partner Identification Form</w:t>
      </w:r>
    </w:p>
    <w:p w14:paraId="1FD02783" w14:textId="5D064367" w:rsidR="0078728D" w:rsidRPr="00484298" w:rsidRDefault="0078728D" w:rsidP="00571AB7">
      <w:pPr>
        <w:spacing w:after="240"/>
        <w:contextualSpacing/>
        <w:jc w:val="both"/>
        <w:rPr>
          <w:rFonts w:cs="Arial"/>
          <w:b/>
          <w:bCs/>
          <w:lang w:val="en-US" w:eastAsia="fr-FR"/>
        </w:rPr>
      </w:pPr>
      <w:r w:rsidRPr="0078728D">
        <w:rPr>
          <w:rFonts w:cs="Arial"/>
          <w:b/>
          <w:bCs/>
          <w:lang w:val="en-US" w:eastAsia="fr-FR"/>
        </w:rPr>
        <w:t>Annex 8</w:t>
      </w:r>
      <w:r w:rsidRPr="00484298">
        <w:rPr>
          <w:rFonts w:cs="Arial"/>
          <w:b/>
          <w:bCs/>
          <w:lang w:val="en-US" w:eastAsia="fr-FR"/>
        </w:rPr>
        <w:t xml:space="preserve"> </w:t>
      </w:r>
      <w:r w:rsidRPr="00A90BE7">
        <w:rPr>
          <w:rFonts w:cs="Arial"/>
          <w:lang w:val="en-US" w:eastAsia="fr-FR"/>
        </w:rPr>
        <w:t>– Form AM7-11 - Financial Template</w:t>
      </w:r>
    </w:p>
    <w:p w14:paraId="1EA2536D" w14:textId="77777777" w:rsidR="00571AB7" w:rsidRPr="00484298" w:rsidRDefault="00571AB7" w:rsidP="0073419B">
      <w:pPr>
        <w:spacing w:after="240"/>
        <w:contextualSpacing/>
        <w:jc w:val="both"/>
        <w:rPr>
          <w:rFonts w:cs="Arial"/>
          <w:b/>
          <w:bCs/>
          <w:snapToGrid/>
          <w:szCs w:val="22"/>
          <w:lang w:val="en-US" w:eastAsia="fr-FR"/>
        </w:rPr>
      </w:pPr>
    </w:p>
    <w:sectPr w:rsidR="00571AB7" w:rsidRPr="00484298" w:rsidSect="00F42FDC">
      <w:headerReference w:type="default" r:id="rId24"/>
      <w:headerReference w:type="first" r:id="rId25"/>
      <w:type w:val="continuous"/>
      <w:pgSz w:w="11906" w:h="16838" w:code="9"/>
      <w:pgMar w:top="993" w:right="991" w:bottom="709" w:left="993" w:header="454" w:footer="68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38C561B6" w14:textId="77777777" w:rsidR="00B71081" w:rsidRDefault="00B71081">
      <w:r>
        <w:separator/>
      </w:r>
    </w:p>
    <w:p w14:paraId="07424C22" w14:textId="77777777" w:rsidR="00B71081" w:rsidRDefault="00B71081"/>
  </w:endnote>
  <w:endnote w:type="continuationSeparator" w:id="0">
    <w:p w14:paraId="6FB80D1F" w14:textId="77777777" w:rsidR="00B71081" w:rsidRDefault="00B71081">
      <w:r>
        <w:continuationSeparator/>
      </w:r>
    </w:p>
    <w:p w14:paraId="02DC5AF2" w14:textId="77777777" w:rsidR="00B71081" w:rsidRDefault="00B7108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10006FF" w:usb1="4000205B" w:usb2="00000010" w:usb3="00000000" w:csb0="0000019F" w:csb1="00000000"/>
  </w:font>
  <w:font w:name="Calibri">
    <w:panose1 w:val="020F0502020204030204"/>
    <w:charset w:val="00"/>
    <w:family w:val="swiss"/>
    <w:pitch w:val="variable"/>
    <w:sig w:usb0="E4002EFF" w:usb1="C000247B" w:usb2="00000009" w:usb3="00000000" w:csb0="000001F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BC59AB3" w14:textId="77777777" w:rsidR="00B71081" w:rsidRDefault="00B71081">
      <w:r>
        <w:separator/>
      </w:r>
    </w:p>
    <w:p w14:paraId="46CC9F51" w14:textId="77777777" w:rsidR="00B71081" w:rsidRDefault="00B71081"/>
  </w:footnote>
  <w:footnote w:type="continuationSeparator" w:id="0">
    <w:p w14:paraId="710FAA85" w14:textId="77777777" w:rsidR="00B71081" w:rsidRDefault="00B71081">
      <w:r>
        <w:continuationSeparator/>
      </w:r>
    </w:p>
    <w:p w14:paraId="010DA728" w14:textId="77777777" w:rsidR="00B71081" w:rsidRDefault="00B7108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92FE44A" w14:textId="77777777" w:rsidR="009F1EEC" w:rsidRDefault="009F1EEC" w:rsidP="000B7A79">
    <w:pPr>
      <w:pStyle w:val="Header"/>
      <w:jc w:val="right"/>
    </w:pPr>
    <w:r w:rsidRPr="00F24B80">
      <w:rPr>
        <w:rFonts w:cs="Arial"/>
        <w:sz w:val="16"/>
        <w:szCs w:val="22"/>
        <w:lang w:val="en-US"/>
      </w:rPr>
      <w:t>Form AM</w:t>
    </w:r>
    <w:r>
      <w:rPr>
        <w:rFonts w:cs="Arial"/>
        <w:sz w:val="16"/>
        <w:szCs w:val="22"/>
        <w:lang w:val="en-US"/>
      </w:rPr>
      <w:t xml:space="preserve"> 7-20 (April 2019</w:t>
    </w:r>
    <w:r w:rsidRPr="00F24B80">
      <w:rPr>
        <w:rFonts w:cs="Arial"/>
        <w:sz w:val="16"/>
        <w:szCs w:val="22"/>
        <w:lang w:val="en-US"/>
      </w:rPr>
      <w:t>)</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1F51617" w14:textId="77777777" w:rsidR="009F1EEC" w:rsidRDefault="009F1EEC" w:rsidP="00BF4662">
    <w:pPr>
      <w:pStyle w:val="Header"/>
      <w:jc w:val="right"/>
    </w:pPr>
    <w:r w:rsidRPr="003C23AE">
      <w:rPr>
        <w:rFonts w:cs="Arial"/>
        <w:sz w:val="16"/>
        <w:szCs w:val="22"/>
        <w:lang w:val="en-US"/>
      </w:rPr>
      <w:t xml:space="preserve"> </w:t>
    </w:r>
  </w:p>
  <w:p w14:paraId="525D2C72" w14:textId="77777777" w:rsidR="009F1EEC" w:rsidRDefault="009F1EEC">
    <w:pPr>
      <w:pStyle w:val="Header"/>
    </w:pPr>
  </w:p>
  <w:p w14:paraId="5B7F052D" w14:textId="77777777" w:rsidR="009F1EEC" w:rsidRDefault="009F1EE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33F2C8A"/>
    <w:multiLevelType w:val="hybridMultilevel"/>
    <w:tmpl w:val="326C9FD6"/>
    <w:lvl w:ilvl="0" w:tplc="040C000F">
      <w:start w:val="1"/>
      <w:numFmt w:val="decimal"/>
      <w:lvlText w:val="%1."/>
      <w:lvlJc w:val="left"/>
      <w:pPr>
        <w:ind w:left="720" w:hanging="360"/>
      </w:pPr>
      <w:rPr>
        <w:rFonts w:hint="default"/>
      </w:rPr>
    </w:lvl>
    <w:lvl w:ilvl="1" w:tplc="D7F21E2E">
      <w:start w:val="1"/>
      <w:numFmt w:val="lowerLetter"/>
      <w:lvlText w:val="(%2)"/>
      <w:lvlJc w:val="left"/>
      <w:pPr>
        <w:ind w:left="1470" w:hanging="390"/>
      </w:pPr>
      <w:rPr>
        <w:rFonts w:hint="default"/>
      </w:r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 w15:restartNumberingAfterBreak="0">
    <w:nsid w:val="0830389F"/>
    <w:multiLevelType w:val="hybridMultilevel"/>
    <w:tmpl w:val="E2046EC2"/>
    <w:lvl w:ilvl="0" w:tplc="AB8EEDEC">
      <w:start w:val="1"/>
      <w:numFmt w:val="lowerLetter"/>
      <w:lvlText w:val="(%1)"/>
      <w:lvlJc w:val="left"/>
      <w:pPr>
        <w:ind w:left="720" w:hanging="360"/>
      </w:pPr>
      <w:rPr>
        <w:rFonts w:cs="Times New Roman"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 w15:restartNumberingAfterBreak="0">
    <w:nsid w:val="0A5456E1"/>
    <w:multiLevelType w:val="hybridMultilevel"/>
    <w:tmpl w:val="5A723C0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 w15:restartNumberingAfterBreak="0">
    <w:nsid w:val="0A5B6656"/>
    <w:multiLevelType w:val="multilevel"/>
    <w:tmpl w:val="656C480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 w15:restartNumberingAfterBreak="0">
    <w:nsid w:val="0D070424"/>
    <w:multiLevelType w:val="hybridMultilevel"/>
    <w:tmpl w:val="1658A8A0"/>
    <w:lvl w:ilvl="0" w:tplc="040C000F">
      <w:start w:val="1"/>
      <w:numFmt w:val="decimal"/>
      <w:lvlText w:val="%1."/>
      <w:lvlJc w:val="left"/>
      <w:pPr>
        <w:ind w:left="720" w:hanging="360"/>
      </w:p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5" w15:restartNumberingAfterBreak="0">
    <w:nsid w:val="100B1C9C"/>
    <w:multiLevelType w:val="hybridMultilevel"/>
    <w:tmpl w:val="23A85EFA"/>
    <w:lvl w:ilvl="0" w:tplc="BC4C3EBA">
      <w:start w:val="1"/>
      <w:numFmt w:val="bullet"/>
      <w:pStyle w:val="TIRETbul1cm"/>
      <w:lvlText w:val=""/>
      <w:lvlJc w:val="left"/>
      <w:pPr>
        <w:tabs>
          <w:tab w:val="num" w:pos="360"/>
        </w:tabs>
        <w:ind w:left="284" w:hanging="284"/>
      </w:pPr>
      <w:rPr>
        <w:rFonts w:ascii="Symbol" w:hAnsi="Symbol" w:hint="default"/>
      </w:rPr>
    </w:lvl>
    <w:lvl w:ilvl="1" w:tplc="F168DACC" w:tentative="1">
      <w:start w:val="1"/>
      <w:numFmt w:val="bullet"/>
      <w:lvlText w:val="o"/>
      <w:lvlJc w:val="left"/>
      <w:pPr>
        <w:tabs>
          <w:tab w:val="num" w:pos="1157"/>
        </w:tabs>
        <w:ind w:left="1157" w:hanging="360"/>
      </w:pPr>
      <w:rPr>
        <w:rFonts w:ascii="Courier New" w:hAnsi="Courier New" w:hint="default"/>
      </w:rPr>
    </w:lvl>
    <w:lvl w:ilvl="2" w:tplc="598CB73C" w:tentative="1">
      <w:start w:val="1"/>
      <w:numFmt w:val="bullet"/>
      <w:lvlText w:val=""/>
      <w:lvlJc w:val="left"/>
      <w:pPr>
        <w:tabs>
          <w:tab w:val="num" w:pos="1877"/>
        </w:tabs>
        <w:ind w:left="1877" w:hanging="360"/>
      </w:pPr>
      <w:rPr>
        <w:rFonts w:ascii="Wingdings" w:hAnsi="Wingdings" w:hint="default"/>
      </w:rPr>
    </w:lvl>
    <w:lvl w:ilvl="3" w:tplc="1CE4DC68" w:tentative="1">
      <w:start w:val="1"/>
      <w:numFmt w:val="bullet"/>
      <w:lvlText w:val=""/>
      <w:lvlJc w:val="left"/>
      <w:pPr>
        <w:tabs>
          <w:tab w:val="num" w:pos="2597"/>
        </w:tabs>
        <w:ind w:left="2597" w:hanging="360"/>
      </w:pPr>
      <w:rPr>
        <w:rFonts w:ascii="Symbol" w:hAnsi="Symbol" w:hint="default"/>
      </w:rPr>
    </w:lvl>
    <w:lvl w:ilvl="4" w:tplc="FDD47CB2" w:tentative="1">
      <w:start w:val="1"/>
      <w:numFmt w:val="bullet"/>
      <w:lvlText w:val="o"/>
      <w:lvlJc w:val="left"/>
      <w:pPr>
        <w:tabs>
          <w:tab w:val="num" w:pos="3317"/>
        </w:tabs>
        <w:ind w:left="3317" w:hanging="360"/>
      </w:pPr>
      <w:rPr>
        <w:rFonts w:ascii="Courier New" w:hAnsi="Courier New" w:hint="default"/>
      </w:rPr>
    </w:lvl>
    <w:lvl w:ilvl="5" w:tplc="5F8A84FA" w:tentative="1">
      <w:start w:val="1"/>
      <w:numFmt w:val="bullet"/>
      <w:lvlText w:val=""/>
      <w:lvlJc w:val="left"/>
      <w:pPr>
        <w:tabs>
          <w:tab w:val="num" w:pos="4037"/>
        </w:tabs>
        <w:ind w:left="4037" w:hanging="360"/>
      </w:pPr>
      <w:rPr>
        <w:rFonts w:ascii="Wingdings" w:hAnsi="Wingdings" w:hint="default"/>
      </w:rPr>
    </w:lvl>
    <w:lvl w:ilvl="6" w:tplc="D6B8068E" w:tentative="1">
      <w:start w:val="1"/>
      <w:numFmt w:val="bullet"/>
      <w:lvlText w:val=""/>
      <w:lvlJc w:val="left"/>
      <w:pPr>
        <w:tabs>
          <w:tab w:val="num" w:pos="4757"/>
        </w:tabs>
        <w:ind w:left="4757" w:hanging="360"/>
      </w:pPr>
      <w:rPr>
        <w:rFonts w:ascii="Symbol" w:hAnsi="Symbol" w:hint="default"/>
      </w:rPr>
    </w:lvl>
    <w:lvl w:ilvl="7" w:tplc="E82A4D4C" w:tentative="1">
      <w:start w:val="1"/>
      <w:numFmt w:val="bullet"/>
      <w:lvlText w:val="o"/>
      <w:lvlJc w:val="left"/>
      <w:pPr>
        <w:tabs>
          <w:tab w:val="num" w:pos="5477"/>
        </w:tabs>
        <w:ind w:left="5477" w:hanging="360"/>
      </w:pPr>
      <w:rPr>
        <w:rFonts w:ascii="Courier New" w:hAnsi="Courier New" w:hint="default"/>
      </w:rPr>
    </w:lvl>
    <w:lvl w:ilvl="8" w:tplc="C9904158" w:tentative="1">
      <w:start w:val="1"/>
      <w:numFmt w:val="bullet"/>
      <w:lvlText w:val=""/>
      <w:lvlJc w:val="left"/>
      <w:pPr>
        <w:tabs>
          <w:tab w:val="num" w:pos="6197"/>
        </w:tabs>
        <w:ind w:left="6197" w:hanging="360"/>
      </w:pPr>
      <w:rPr>
        <w:rFonts w:ascii="Wingdings" w:hAnsi="Wingdings" w:hint="default"/>
      </w:rPr>
    </w:lvl>
  </w:abstractNum>
  <w:abstractNum w:abstractNumId="6" w15:restartNumberingAfterBreak="0">
    <w:nsid w:val="25724FA3"/>
    <w:multiLevelType w:val="hybridMultilevel"/>
    <w:tmpl w:val="23F61816"/>
    <w:lvl w:ilvl="0" w:tplc="D70A4854">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3B5744AF"/>
    <w:multiLevelType w:val="hybridMultilevel"/>
    <w:tmpl w:val="CFB0535E"/>
    <w:lvl w:ilvl="0" w:tplc="36DE465E">
      <w:start w:val="1"/>
      <w:numFmt w:val="upperRoman"/>
      <w:lvlText w:val="%1."/>
      <w:lvlJc w:val="left"/>
      <w:pPr>
        <w:ind w:left="900" w:hanging="720"/>
      </w:pPr>
      <w:rPr>
        <w:rFonts w:hint="default"/>
        <w:b/>
      </w:rPr>
    </w:lvl>
    <w:lvl w:ilvl="1" w:tplc="040C0019" w:tentative="1">
      <w:start w:val="1"/>
      <w:numFmt w:val="lowerLetter"/>
      <w:lvlText w:val="%2."/>
      <w:lvlJc w:val="left"/>
      <w:pPr>
        <w:ind w:left="1260" w:hanging="360"/>
      </w:pPr>
    </w:lvl>
    <w:lvl w:ilvl="2" w:tplc="040C001B" w:tentative="1">
      <w:start w:val="1"/>
      <w:numFmt w:val="lowerRoman"/>
      <w:lvlText w:val="%3."/>
      <w:lvlJc w:val="right"/>
      <w:pPr>
        <w:ind w:left="1980" w:hanging="180"/>
      </w:pPr>
    </w:lvl>
    <w:lvl w:ilvl="3" w:tplc="040C000F" w:tentative="1">
      <w:start w:val="1"/>
      <w:numFmt w:val="decimal"/>
      <w:lvlText w:val="%4."/>
      <w:lvlJc w:val="left"/>
      <w:pPr>
        <w:ind w:left="2700" w:hanging="360"/>
      </w:pPr>
    </w:lvl>
    <w:lvl w:ilvl="4" w:tplc="040C0019" w:tentative="1">
      <w:start w:val="1"/>
      <w:numFmt w:val="lowerLetter"/>
      <w:lvlText w:val="%5."/>
      <w:lvlJc w:val="left"/>
      <w:pPr>
        <w:ind w:left="3420" w:hanging="360"/>
      </w:pPr>
    </w:lvl>
    <w:lvl w:ilvl="5" w:tplc="040C001B" w:tentative="1">
      <w:start w:val="1"/>
      <w:numFmt w:val="lowerRoman"/>
      <w:lvlText w:val="%6."/>
      <w:lvlJc w:val="right"/>
      <w:pPr>
        <w:ind w:left="4140" w:hanging="180"/>
      </w:pPr>
    </w:lvl>
    <w:lvl w:ilvl="6" w:tplc="040C000F" w:tentative="1">
      <w:start w:val="1"/>
      <w:numFmt w:val="decimal"/>
      <w:lvlText w:val="%7."/>
      <w:lvlJc w:val="left"/>
      <w:pPr>
        <w:ind w:left="4860" w:hanging="360"/>
      </w:pPr>
    </w:lvl>
    <w:lvl w:ilvl="7" w:tplc="040C0019" w:tentative="1">
      <w:start w:val="1"/>
      <w:numFmt w:val="lowerLetter"/>
      <w:lvlText w:val="%8."/>
      <w:lvlJc w:val="left"/>
      <w:pPr>
        <w:ind w:left="5580" w:hanging="360"/>
      </w:pPr>
    </w:lvl>
    <w:lvl w:ilvl="8" w:tplc="040C001B" w:tentative="1">
      <w:start w:val="1"/>
      <w:numFmt w:val="lowerRoman"/>
      <w:lvlText w:val="%9."/>
      <w:lvlJc w:val="right"/>
      <w:pPr>
        <w:ind w:left="6300" w:hanging="180"/>
      </w:pPr>
    </w:lvl>
  </w:abstractNum>
  <w:abstractNum w:abstractNumId="8" w15:restartNumberingAfterBreak="0">
    <w:nsid w:val="442D416B"/>
    <w:multiLevelType w:val="hybridMultilevel"/>
    <w:tmpl w:val="706C4636"/>
    <w:lvl w:ilvl="0" w:tplc="040C000F">
      <w:start w:val="1"/>
      <w:numFmt w:val="decimal"/>
      <w:lvlText w:val="%1."/>
      <w:lvlJc w:val="left"/>
      <w:pPr>
        <w:tabs>
          <w:tab w:val="num" w:pos="-1350"/>
        </w:tabs>
        <w:ind w:left="-1350" w:hanging="360"/>
      </w:pPr>
      <w:rPr>
        <w:rFonts w:hint="default"/>
      </w:rPr>
    </w:lvl>
    <w:lvl w:ilvl="1" w:tplc="04090019" w:tentative="1">
      <w:start w:val="1"/>
      <w:numFmt w:val="bullet"/>
      <w:lvlText w:val="o"/>
      <w:lvlJc w:val="left"/>
      <w:pPr>
        <w:tabs>
          <w:tab w:val="num" w:pos="-630"/>
        </w:tabs>
        <w:ind w:left="-630" w:hanging="360"/>
      </w:pPr>
      <w:rPr>
        <w:rFonts w:ascii="Courier New" w:hAnsi="Courier New" w:cs="Courier New" w:hint="default"/>
      </w:rPr>
    </w:lvl>
    <w:lvl w:ilvl="2" w:tplc="0409001B" w:tentative="1">
      <w:start w:val="1"/>
      <w:numFmt w:val="bullet"/>
      <w:lvlText w:val=""/>
      <w:lvlJc w:val="left"/>
      <w:pPr>
        <w:tabs>
          <w:tab w:val="num" w:pos="90"/>
        </w:tabs>
        <w:ind w:left="90" w:hanging="360"/>
      </w:pPr>
      <w:rPr>
        <w:rFonts w:ascii="Wingdings" w:hAnsi="Wingdings" w:hint="default"/>
      </w:rPr>
    </w:lvl>
    <w:lvl w:ilvl="3" w:tplc="0409000F" w:tentative="1">
      <w:start w:val="1"/>
      <w:numFmt w:val="bullet"/>
      <w:lvlText w:val=""/>
      <w:lvlJc w:val="left"/>
      <w:pPr>
        <w:tabs>
          <w:tab w:val="num" w:pos="810"/>
        </w:tabs>
        <w:ind w:left="810" w:hanging="360"/>
      </w:pPr>
      <w:rPr>
        <w:rFonts w:ascii="Symbol" w:hAnsi="Symbol" w:hint="default"/>
      </w:rPr>
    </w:lvl>
    <w:lvl w:ilvl="4" w:tplc="04090019" w:tentative="1">
      <w:start w:val="1"/>
      <w:numFmt w:val="bullet"/>
      <w:lvlText w:val="o"/>
      <w:lvlJc w:val="left"/>
      <w:pPr>
        <w:tabs>
          <w:tab w:val="num" w:pos="1530"/>
        </w:tabs>
        <w:ind w:left="1530" w:hanging="360"/>
      </w:pPr>
      <w:rPr>
        <w:rFonts w:ascii="Courier New" w:hAnsi="Courier New" w:cs="Courier New" w:hint="default"/>
      </w:rPr>
    </w:lvl>
    <w:lvl w:ilvl="5" w:tplc="0409001B" w:tentative="1">
      <w:start w:val="1"/>
      <w:numFmt w:val="bullet"/>
      <w:lvlText w:val=""/>
      <w:lvlJc w:val="left"/>
      <w:pPr>
        <w:tabs>
          <w:tab w:val="num" w:pos="2250"/>
        </w:tabs>
        <w:ind w:left="2250" w:hanging="360"/>
      </w:pPr>
      <w:rPr>
        <w:rFonts w:ascii="Wingdings" w:hAnsi="Wingdings" w:hint="default"/>
      </w:rPr>
    </w:lvl>
    <w:lvl w:ilvl="6" w:tplc="0409000F" w:tentative="1">
      <w:start w:val="1"/>
      <w:numFmt w:val="bullet"/>
      <w:lvlText w:val=""/>
      <w:lvlJc w:val="left"/>
      <w:pPr>
        <w:tabs>
          <w:tab w:val="num" w:pos="2970"/>
        </w:tabs>
        <w:ind w:left="2970" w:hanging="360"/>
      </w:pPr>
      <w:rPr>
        <w:rFonts w:ascii="Symbol" w:hAnsi="Symbol" w:hint="default"/>
      </w:rPr>
    </w:lvl>
    <w:lvl w:ilvl="7" w:tplc="04090019" w:tentative="1">
      <w:start w:val="1"/>
      <w:numFmt w:val="bullet"/>
      <w:lvlText w:val="o"/>
      <w:lvlJc w:val="left"/>
      <w:pPr>
        <w:tabs>
          <w:tab w:val="num" w:pos="3690"/>
        </w:tabs>
        <w:ind w:left="3690" w:hanging="360"/>
      </w:pPr>
      <w:rPr>
        <w:rFonts w:ascii="Courier New" w:hAnsi="Courier New" w:cs="Courier New" w:hint="default"/>
      </w:rPr>
    </w:lvl>
    <w:lvl w:ilvl="8" w:tplc="0409001B" w:tentative="1">
      <w:start w:val="1"/>
      <w:numFmt w:val="bullet"/>
      <w:lvlText w:val=""/>
      <w:lvlJc w:val="left"/>
      <w:pPr>
        <w:tabs>
          <w:tab w:val="num" w:pos="4410"/>
        </w:tabs>
        <w:ind w:left="4410" w:hanging="360"/>
      </w:pPr>
      <w:rPr>
        <w:rFonts w:ascii="Wingdings" w:hAnsi="Wingdings" w:hint="default"/>
      </w:rPr>
    </w:lvl>
  </w:abstractNum>
  <w:abstractNum w:abstractNumId="9" w15:restartNumberingAfterBreak="0">
    <w:nsid w:val="4765287D"/>
    <w:multiLevelType w:val="multilevel"/>
    <w:tmpl w:val="120C98A8"/>
    <w:lvl w:ilvl="0">
      <w:start w:val="2"/>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53D25E90"/>
    <w:multiLevelType w:val="hybridMultilevel"/>
    <w:tmpl w:val="2F74FF6E"/>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54285520"/>
    <w:multiLevelType w:val="multilevel"/>
    <w:tmpl w:val="CED674B4"/>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 w15:restartNumberingAfterBreak="0">
    <w:nsid w:val="625E0890"/>
    <w:multiLevelType w:val="hybridMultilevel"/>
    <w:tmpl w:val="381ABF9A"/>
    <w:lvl w:ilvl="0" w:tplc="040C000F">
      <w:start w:val="1"/>
      <w:numFmt w:val="decimal"/>
      <w:lvlText w:val="%1."/>
      <w:lvlJc w:val="left"/>
      <w:pPr>
        <w:ind w:left="360" w:hanging="360"/>
      </w:pPr>
    </w:lvl>
    <w:lvl w:ilvl="1" w:tplc="040C0019" w:tentative="1">
      <w:start w:val="1"/>
      <w:numFmt w:val="lowerLetter"/>
      <w:lvlText w:val="%2."/>
      <w:lvlJc w:val="left"/>
      <w:pPr>
        <w:ind w:left="1080" w:hanging="360"/>
      </w:pPr>
    </w:lvl>
    <w:lvl w:ilvl="2" w:tplc="040C001B" w:tentative="1">
      <w:start w:val="1"/>
      <w:numFmt w:val="lowerRoman"/>
      <w:lvlText w:val="%3."/>
      <w:lvlJc w:val="right"/>
      <w:pPr>
        <w:ind w:left="1800" w:hanging="180"/>
      </w:pPr>
    </w:lvl>
    <w:lvl w:ilvl="3" w:tplc="040C000F" w:tentative="1">
      <w:start w:val="1"/>
      <w:numFmt w:val="decimal"/>
      <w:lvlText w:val="%4."/>
      <w:lvlJc w:val="left"/>
      <w:pPr>
        <w:ind w:left="2520" w:hanging="360"/>
      </w:pPr>
    </w:lvl>
    <w:lvl w:ilvl="4" w:tplc="040C0019" w:tentative="1">
      <w:start w:val="1"/>
      <w:numFmt w:val="lowerLetter"/>
      <w:lvlText w:val="%5."/>
      <w:lvlJc w:val="left"/>
      <w:pPr>
        <w:ind w:left="3240" w:hanging="360"/>
      </w:pPr>
    </w:lvl>
    <w:lvl w:ilvl="5" w:tplc="040C001B" w:tentative="1">
      <w:start w:val="1"/>
      <w:numFmt w:val="lowerRoman"/>
      <w:lvlText w:val="%6."/>
      <w:lvlJc w:val="right"/>
      <w:pPr>
        <w:ind w:left="3960" w:hanging="180"/>
      </w:pPr>
    </w:lvl>
    <w:lvl w:ilvl="6" w:tplc="040C000F" w:tentative="1">
      <w:start w:val="1"/>
      <w:numFmt w:val="decimal"/>
      <w:lvlText w:val="%7."/>
      <w:lvlJc w:val="left"/>
      <w:pPr>
        <w:ind w:left="4680" w:hanging="360"/>
      </w:pPr>
    </w:lvl>
    <w:lvl w:ilvl="7" w:tplc="040C0019" w:tentative="1">
      <w:start w:val="1"/>
      <w:numFmt w:val="lowerLetter"/>
      <w:lvlText w:val="%8."/>
      <w:lvlJc w:val="left"/>
      <w:pPr>
        <w:ind w:left="5400" w:hanging="360"/>
      </w:pPr>
    </w:lvl>
    <w:lvl w:ilvl="8" w:tplc="040C001B" w:tentative="1">
      <w:start w:val="1"/>
      <w:numFmt w:val="lowerRoman"/>
      <w:lvlText w:val="%9."/>
      <w:lvlJc w:val="right"/>
      <w:pPr>
        <w:ind w:left="6120" w:hanging="180"/>
      </w:pPr>
    </w:lvl>
  </w:abstractNum>
  <w:abstractNum w:abstractNumId="13" w15:restartNumberingAfterBreak="0">
    <w:nsid w:val="6D884DA1"/>
    <w:multiLevelType w:val="multilevel"/>
    <w:tmpl w:val="A5A0992E"/>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num w:numId="1" w16cid:durableId="563761799">
    <w:abstractNumId w:val="5"/>
  </w:num>
  <w:num w:numId="2" w16cid:durableId="1821143802">
    <w:abstractNumId w:val="8"/>
  </w:num>
  <w:num w:numId="3" w16cid:durableId="1467552013">
    <w:abstractNumId w:val="1"/>
  </w:num>
  <w:num w:numId="4" w16cid:durableId="1407798155">
    <w:abstractNumId w:val="12"/>
  </w:num>
  <w:num w:numId="5" w16cid:durableId="1124612875">
    <w:abstractNumId w:val="7"/>
  </w:num>
  <w:num w:numId="6" w16cid:durableId="26764615">
    <w:abstractNumId w:val="0"/>
  </w:num>
  <w:num w:numId="7" w16cid:durableId="1519612480">
    <w:abstractNumId w:val="4"/>
  </w:num>
  <w:num w:numId="8" w16cid:durableId="616909781">
    <w:abstractNumId w:val="6"/>
  </w:num>
  <w:num w:numId="9" w16cid:durableId="328362585">
    <w:abstractNumId w:val="3"/>
  </w:num>
  <w:num w:numId="10" w16cid:durableId="689180552">
    <w:abstractNumId w:val="9"/>
  </w:num>
  <w:num w:numId="11" w16cid:durableId="109670695">
    <w:abstractNumId w:val="11"/>
  </w:num>
  <w:num w:numId="12" w16cid:durableId="632979021">
    <w:abstractNumId w:val="13"/>
  </w:num>
  <w:num w:numId="13" w16cid:durableId="1209226428">
    <w:abstractNumId w:val="2"/>
  </w:num>
  <w:num w:numId="14" w16cid:durableId="1750156350">
    <w:abstractNumId w:val="10"/>
  </w:num>
  <w:numIdMacAtCleanup w:val="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formatting="1" w:enforcement="0"/>
  <w:defaultTabStop w:val="567"/>
  <w:hyphenationZone w:val="425"/>
  <w:drawingGridHorizontalSpacing w:val="110"/>
  <w:drawingGridVerticalSpacing w:val="57"/>
  <w:displayHorizontalDrawingGridEvery w:val="2"/>
  <w:noPunctuationKerning/>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F29FB"/>
    <w:rsid w:val="00002B66"/>
    <w:rsid w:val="0000403E"/>
    <w:rsid w:val="000117FA"/>
    <w:rsid w:val="00015CBE"/>
    <w:rsid w:val="0002402A"/>
    <w:rsid w:val="00025308"/>
    <w:rsid w:val="00033A2F"/>
    <w:rsid w:val="00034E94"/>
    <w:rsid w:val="00035D00"/>
    <w:rsid w:val="0004548E"/>
    <w:rsid w:val="00045C2E"/>
    <w:rsid w:val="0005124B"/>
    <w:rsid w:val="0005207F"/>
    <w:rsid w:val="00053B05"/>
    <w:rsid w:val="00056ADA"/>
    <w:rsid w:val="00057411"/>
    <w:rsid w:val="00061DEF"/>
    <w:rsid w:val="00062E01"/>
    <w:rsid w:val="00071D90"/>
    <w:rsid w:val="0007250E"/>
    <w:rsid w:val="000730A6"/>
    <w:rsid w:val="00074120"/>
    <w:rsid w:val="00074BB4"/>
    <w:rsid w:val="00083CA4"/>
    <w:rsid w:val="00085BEC"/>
    <w:rsid w:val="00087EE9"/>
    <w:rsid w:val="00090A87"/>
    <w:rsid w:val="00093209"/>
    <w:rsid w:val="0009579B"/>
    <w:rsid w:val="000A1048"/>
    <w:rsid w:val="000A1CD1"/>
    <w:rsid w:val="000A63EB"/>
    <w:rsid w:val="000B12A1"/>
    <w:rsid w:val="000B38E3"/>
    <w:rsid w:val="000B450F"/>
    <w:rsid w:val="000B722D"/>
    <w:rsid w:val="000B7A79"/>
    <w:rsid w:val="000C2F35"/>
    <w:rsid w:val="000C3C1F"/>
    <w:rsid w:val="000C6F89"/>
    <w:rsid w:val="000D0112"/>
    <w:rsid w:val="000D0827"/>
    <w:rsid w:val="000D4AAC"/>
    <w:rsid w:val="000D5330"/>
    <w:rsid w:val="000D7C24"/>
    <w:rsid w:val="000E16B9"/>
    <w:rsid w:val="000E23C4"/>
    <w:rsid w:val="000E3936"/>
    <w:rsid w:val="000F530A"/>
    <w:rsid w:val="000F5629"/>
    <w:rsid w:val="00102E06"/>
    <w:rsid w:val="00107D4B"/>
    <w:rsid w:val="00110CA8"/>
    <w:rsid w:val="0011156E"/>
    <w:rsid w:val="0011193A"/>
    <w:rsid w:val="001131A1"/>
    <w:rsid w:val="00117DAF"/>
    <w:rsid w:val="001204AA"/>
    <w:rsid w:val="00122354"/>
    <w:rsid w:val="00123832"/>
    <w:rsid w:val="00124A40"/>
    <w:rsid w:val="00137EBD"/>
    <w:rsid w:val="00157D56"/>
    <w:rsid w:val="001616AE"/>
    <w:rsid w:val="001644A4"/>
    <w:rsid w:val="00166E5A"/>
    <w:rsid w:val="00172C3B"/>
    <w:rsid w:val="001764EF"/>
    <w:rsid w:val="0018597C"/>
    <w:rsid w:val="00186EC0"/>
    <w:rsid w:val="00190A40"/>
    <w:rsid w:val="00191E66"/>
    <w:rsid w:val="001B0BFB"/>
    <w:rsid w:val="001B704A"/>
    <w:rsid w:val="001C000E"/>
    <w:rsid w:val="001C3E01"/>
    <w:rsid w:val="001C638F"/>
    <w:rsid w:val="001C7F91"/>
    <w:rsid w:val="001D08BA"/>
    <w:rsid w:val="001D11BD"/>
    <w:rsid w:val="001D2634"/>
    <w:rsid w:val="001E07BC"/>
    <w:rsid w:val="001E265D"/>
    <w:rsid w:val="001E2FCA"/>
    <w:rsid w:val="001E3B68"/>
    <w:rsid w:val="001F00D3"/>
    <w:rsid w:val="001F1623"/>
    <w:rsid w:val="001F3BBB"/>
    <w:rsid w:val="001F42CB"/>
    <w:rsid w:val="001F6F09"/>
    <w:rsid w:val="00206104"/>
    <w:rsid w:val="00206427"/>
    <w:rsid w:val="002071CF"/>
    <w:rsid w:val="00214594"/>
    <w:rsid w:val="00215357"/>
    <w:rsid w:val="002157A4"/>
    <w:rsid w:val="00215C24"/>
    <w:rsid w:val="00216610"/>
    <w:rsid w:val="00220256"/>
    <w:rsid w:val="002214EC"/>
    <w:rsid w:val="002227F4"/>
    <w:rsid w:val="00222DA9"/>
    <w:rsid w:val="0023227D"/>
    <w:rsid w:val="00232CD7"/>
    <w:rsid w:val="002355A1"/>
    <w:rsid w:val="00235E25"/>
    <w:rsid w:val="002375BA"/>
    <w:rsid w:val="00241A13"/>
    <w:rsid w:val="00244E43"/>
    <w:rsid w:val="00245518"/>
    <w:rsid w:val="00246316"/>
    <w:rsid w:val="00255025"/>
    <w:rsid w:val="00264855"/>
    <w:rsid w:val="00265903"/>
    <w:rsid w:val="00275C2D"/>
    <w:rsid w:val="002834F1"/>
    <w:rsid w:val="0028524A"/>
    <w:rsid w:val="00290812"/>
    <w:rsid w:val="002909A5"/>
    <w:rsid w:val="002A2AAB"/>
    <w:rsid w:val="002A640F"/>
    <w:rsid w:val="002B0754"/>
    <w:rsid w:val="002C0A3C"/>
    <w:rsid w:val="002D1372"/>
    <w:rsid w:val="002E02F8"/>
    <w:rsid w:val="002E4705"/>
    <w:rsid w:val="002F0A07"/>
    <w:rsid w:val="002F53C5"/>
    <w:rsid w:val="00301E07"/>
    <w:rsid w:val="00304AD9"/>
    <w:rsid w:val="00304F07"/>
    <w:rsid w:val="00311634"/>
    <w:rsid w:val="00313C1F"/>
    <w:rsid w:val="00315140"/>
    <w:rsid w:val="0032275D"/>
    <w:rsid w:val="00336089"/>
    <w:rsid w:val="0034783E"/>
    <w:rsid w:val="00347841"/>
    <w:rsid w:val="0035011E"/>
    <w:rsid w:val="00352A87"/>
    <w:rsid w:val="00354B17"/>
    <w:rsid w:val="00357075"/>
    <w:rsid w:val="00357191"/>
    <w:rsid w:val="003578C4"/>
    <w:rsid w:val="00365F83"/>
    <w:rsid w:val="00367236"/>
    <w:rsid w:val="003707D7"/>
    <w:rsid w:val="0037415A"/>
    <w:rsid w:val="00377F70"/>
    <w:rsid w:val="00382C4E"/>
    <w:rsid w:val="00385118"/>
    <w:rsid w:val="003855F8"/>
    <w:rsid w:val="00385F8A"/>
    <w:rsid w:val="00391989"/>
    <w:rsid w:val="00393FE8"/>
    <w:rsid w:val="003942F3"/>
    <w:rsid w:val="00397827"/>
    <w:rsid w:val="003A39EB"/>
    <w:rsid w:val="003B2135"/>
    <w:rsid w:val="003B49C6"/>
    <w:rsid w:val="003B6393"/>
    <w:rsid w:val="003B7A7E"/>
    <w:rsid w:val="003C3F7A"/>
    <w:rsid w:val="003C4CB8"/>
    <w:rsid w:val="003E4946"/>
    <w:rsid w:val="003E49DD"/>
    <w:rsid w:val="003F0947"/>
    <w:rsid w:val="003F7F96"/>
    <w:rsid w:val="00400BC7"/>
    <w:rsid w:val="0040156A"/>
    <w:rsid w:val="00404BB3"/>
    <w:rsid w:val="0040689B"/>
    <w:rsid w:val="00406ADA"/>
    <w:rsid w:val="00412ECF"/>
    <w:rsid w:val="00415362"/>
    <w:rsid w:val="00415690"/>
    <w:rsid w:val="00415FF1"/>
    <w:rsid w:val="0042280C"/>
    <w:rsid w:val="004237A9"/>
    <w:rsid w:val="004259B4"/>
    <w:rsid w:val="00432285"/>
    <w:rsid w:val="00433199"/>
    <w:rsid w:val="0043603B"/>
    <w:rsid w:val="00440428"/>
    <w:rsid w:val="00444A3B"/>
    <w:rsid w:val="004458F6"/>
    <w:rsid w:val="00450C1A"/>
    <w:rsid w:val="004529FA"/>
    <w:rsid w:val="004542C5"/>
    <w:rsid w:val="00457ACE"/>
    <w:rsid w:val="00463185"/>
    <w:rsid w:val="004661DD"/>
    <w:rsid w:val="00470C64"/>
    <w:rsid w:val="0047588A"/>
    <w:rsid w:val="004763DC"/>
    <w:rsid w:val="00484298"/>
    <w:rsid w:val="00484711"/>
    <w:rsid w:val="00490D9C"/>
    <w:rsid w:val="004979AE"/>
    <w:rsid w:val="004A07BD"/>
    <w:rsid w:val="004A0CBA"/>
    <w:rsid w:val="004B623F"/>
    <w:rsid w:val="004C007E"/>
    <w:rsid w:val="004C1B34"/>
    <w:rsid w:val="004C1F15"/>
    <w:rsid w:val="004C296E"/>
    <w:rsid w:val="004C366C"/>
    <w:rsid w:val="004D0CC0"/>
    <w:rsid w:val="004D16E6"/>
    <w:rsid w:val="004D44EA"/>
    <w:rsid w:val="004D4589"/>
    <w:rsid w:val="004E4D3F"/>
    <w:rsid w:val="004E5409"/>
    <w:rsid w:val="004E7DBA"/>
    <w:rsid w:val="004F0C81"/>
    <w:rsid w:val="004F134D"/>
    <w:rsid w:val="004F2AF2"/>
    <w:rsid w:val="004F3BB9"/>
    <w:rsid w:val="004F4836"/>
    <w:rsid w:val="00503185"/>
    <w:rsid w:val="00504177"/>
    <w:rsid w:val="00513957"/>
    <w:rsid w:val="00513C7B"/>
    <w:rsid w:val="00514549"/>
    <w:rsid w:val="00520CA7"/>
    <w:rsid w:val="00524793"/>
    <w:rsid w:val="00531052"/>
    <w:rsid w:val="00531ADF"/>
    <w:rsid w:val="00535C67"/>
    <w:rsid w:val="0053796C"/>
    <w:rsid w:val="0054776D"/>
    <w:rsid w:val="00547B93"/>
    <w:rsid w:val="005530D6"/>
    <w:rsid w:val="00555D8E"/>
    <w:rsid w:val="00561924"/>
    <w:rsid w:val="00571AB7"/>
    <w:rsid w:val="00574C0B"/>
    <w:rsid w:val="0057502E"/>
    <w:rsid w:val="005766B3"/>
    <w:rsid w:val="005768D0"/>
    <w:rsid w:val="00584267"/>
    <w:rsid w:val="005900BD"/>
    <w:rsid w:val="005A33E8"/>
    <w:rsid w:val="005A5C92"/>
    <w:rsid w:val="005B1721"/>
    <w:rsid w:val="005B3143"/>
    <w:rsid w:val="005C18AF"/>
    <w:rsid w:val="005D1F1E"/>
    <w:rsid w:val="005D5BC6"/>
    <w:rsid w:val="005D5E92"/>
    <w:rsid w:val="005E01E3"/>
    <w:rsid w:val="005E0289"/>
    <w:rsid w:val="005E5450"/>
    <w:rsid w:val="005F220B"/>
    <w:rsid w:val="005F5653"/>
    <w:rsid w:val="005F78E9"/>
    <w:rsid w:val="005F7919"/>
    <w:rsid w:val="00602ADB"/>
    <w:rsid w:val="0060635A"/>
    <w:rsid w:val="006063A2"/>
    <w:rsid w:val="00611089"/>
    <w:rsid w:val="0061155F"/>
    <w:rsid w:val="00611834"/>
    <w:rsid w:val="00611B3A"/>
    <w:rsid w:val="00611B66"/>
    <w:rsid w:val="006129E0"/>
    <w:rsid w:val="0062096B"/>
    <w:rsid w:val="00620BB5"/>
    <w:rsid w:val="0062660E"/>
    <w:rsid w:val="0063271D"/>
    <w:rsid w:val="00633C9D"/>
    <w:rsid w:val="00636D7C"/>
    <w:rsid w:val="0064009F"/>
    <w:rsid w:val="00640EC6"/>
    <w:rsid w:val="00644FFD"/>
    <w:rsid w:val="00646514"/>
    <w:rsid w:val="006522C2"/>
    <w:rsid w:val="006608F3"/>
    <w:rsid w:val="00660A2D"/>
    <w:rsid w:val="0066454E"/>
    <w:rsid w:val="00683211"/>
    <w:rsid w:val="00683E8F"/>
    <w:rsid w:val="0069190C"/>
    <w:rsid w:val="006953EC"/>
    <w:rsid w:val="006A0178"/>
    <w:rsid w:val="006A6D3A"/>
    <w:rsid w:val="006B1C55"/>
    <w:rsid w:val="006B30B0"/>
    <w:rsid w:val="006B6370"/>
    <w:rsid w:val="006C072C"/>
    <w:rsid w:val="006C6B2A"/>
    <w:rsid w:val="006C70A3"/>
    <w:rsid w:val="006D04C7"/>
    <w:rsid w:val="006D1ABC"/>
    <w:rsid w:val="006D22C5"/>
    <w:rsid w:val="006E1036"/>
    <w:rsid w:val="006E4D61"/>
    <w:rsid w:val="006E517E"/>
    <w:rsid w:val="006E5C7D"/>
    <w:rsid w:val="006E6749"/>
    <w:rsid w:val="006E729C"/>
    <w:rsid w:val="006E7928"/>
    <w:rsid w:val="006E7F37"/>
    <w:rsid w:val="006F3739"/>
    <w:rsid w:val="00706C8F"/>
    <w:rsid w:val="00707E2E"/>
    <w:rsid w:val="007159EE"/>
    <w:rsid w:val="00725BE9"/>
    <w:rsid w:val="00727945"/>
    <w:rsid w:val="00732183"/>
    <w:rsid w:val="0073419B"/>
    <w:rsid w:val="007454A2"/>
    <w:rsid w:val="0075065E"/>
    <w:rsid w:val="007565B4"/>
    <w:rsid w:val="00756BFA"/>
    <w:rsid w:val="00761ED9"/>
    <w:rsid w:val="00763C63"/>
    <w:rsid w:val="00770305"/>
    <w:rsid w:val="0077181D"/>
    <w:rsid w:val="00774122"/>
    <w:rsid w:val="00782BE6"/>
    <w:rsid w:val="00782DD5"/>
    <w:rsid w:val="0078728D"/>
    <w:rsid w:val="00787947"/>
    <w:rsid w:val="00792155"/>
    <w:rsid w:val="007A4231"/>
    <w:rsid w:val="007A49DA"/>
    <w:rsid w:val="007C3E98"/>
    <w:rsid w:val="007C4C78"/>
    <w:rsid w:val="007D14FB"/>
    <w:rsid w:val="007D7ED0"/>
    <w:rsid w:val="007E1FB5"/>
    <w:rsid w:val="007F2F42"/>
    <w:rsid w:val="00801F8E"/>
    <w:rsid w:val="00810F8E"/>
    <w:rsid w:val="00816A59"/>
    <w:rsid w:val="008237BC"/>
    <w:rsid w:val="00834455"/>
    <w:rsid w:val="00836029"/>
    <w:rsid w:val="00836362"/>
    <w:rsid w:val="00840321"/>
    <w:rsid w:val="00842DD3"/>
    <w:rsid w:val="00843623"/>
    <w:rsid w:val="00843D79"/>
    <w:rsid w:val="00845044"/>
    <w:rsid w:val="00846911"/>
    <w:rsid w:val="00850B36"/>
    <w:rsid w:val="008542B1"/>
    <w:rsid w:val="0085788A"/>
    <w:rsid w:val="00861106"/>
    <w:rsid w:val="00862046"/>
    <w:rsid w:val="00864680"/>
    <w:rsid w:val="00865520"/>
    <w:rsid w:val="00865F88"/>
    <w:rsid w:val="00867E12"/>
    <w:rsid w:val="0087255E"/>
    <w:rsid w:val="008809CB"/>
    <w:rsid w:val="0088432C"/>
    <w:rsid w:val="00891FFB"/>
    <w:rsid w:val="008931B2"/>
    <w:rsid w:val="00895795"/>
    <w:rsid w:val="008A520E"/>
    <w:rsid w:val="008B09B3"/>
    <w:rsid w:val="008B42FF"/>
    <w:rsid w:val="008C4CA8"/>
    <w:rsid w:val="008D1480"/>
    <w:rsid w:val="008D1727"/>
    <w:rsid w:val="008D1955"/>
    <w:rsid w:val="008D5912"/>
    <w:rsid w:val="008D621B"/>
    <w:rsid w:val="008D68EB"/>
    <w:rsid w:val="008D7DB9"/>
    <w:rsid w:val="008E28FB"/>
    <w:rsid w:val="008F2044"/>
    <w:rsid w:val="008F29BD"/>
    <w:rsid w:val="008F323A"/>
    <w:rsid w:val="008F3624"/>
    <w:rsid w:val="008F4E7D"/>
    <w:rsid w:val="008F7FC7"/>
    <w:rsid w:val="009021F0"/>
    <w:rsid w:val="0090307F"/>
    <w:rsid w:val="009041F5"/>
    <w:rsid w:val="009047E0"/>
    <w:rsid w:val="0090488D"/>
    <w:rsid w:val="009111BF"/>
    <w:rsid w:val="009124D8"/>
    <w:rsid w:val="00920357"/>
    <w:rsid w:val="0092193C"/>
    <w:rsid w:val="0092396C"/>
    <w:rsid w:val="0092532D"/>
    <w:rsid w:val="009261CE"/>
    <w:rsid w:val="0093289B"/>
    <w:rsid w:val="00932C49"/>
    <w:rsid w:val="009514BD"/>
    <w:rsid w:val="00952689"/>
    <w:rsid w:val="00957BC4"/>
    <w:rsid w:val="00961FBE"/>
    <w:rsid w:val="009624D7"/>
    <w:rsid w:val="009626FE"/>
    <w:rsid w:val="00963017"/>
    <w:rsid w:val="00970130"/>
    <w:rsid w:val="00977A70"/>
    <w:rsid w:val="009808BD"/>
    <w:rsid w:val="00983095"/>
    <w:rsid w:val="00983E58"/>
    <w:rsid w:val="00993772"/>
    <w:rsid w:val="009A3F9C"/>
    <w:rsid w:val="009A4310"/>
    <w:rsid w:val="009A5428"/>
    <w:rsid w:val="009A7AD0"/>
    <w:rsid w:val="009B31E3"/>
    <w:rsid w:val="009C2C7E"/>
    <w:rsid w:val="009C6A37"/>
    <w:rsid w:val="009C6D96"/>
    <w:rsid w:val="009C7A90"/>
    <w:rsid w:val="009C7CE3"/>
    <w:rsid w:val="009D121A"/>
    <w:rsid w:val="009D1F21"/>
    <w:rsid w:val="009D2C5E"/>
    <w:rsid w:val="009D6379"/>
    <w:rsid w:val="009E4832"/>
    <w:rsid w:val="009F1EEC"/>
    <w:rsid w:val="009F1F00"/>
    <w:rsid w:val="009F29FB"/>
    <w:rsid w:val="009F522A"/>
    <w:rsid w:val="00A00DEB"/>
    <w:rsid w:val="00A120CD"/>
    <w:rsid w:val="00A17064"/>
    <w:rsid w:val="00A17E21"/>
    <w:rsid w:val="00A20162"/>
    <w:rsid w:val="00A209BC"/>
    <w:rsid w:val="00A225CF"/>
    <w:rsid w:val="00A23821"/>
    <w:rsid w:val="00A30AEA"/>
    <w:rsid w:val="00A32B4F"/>
    <w:rsid w:val="00A36B3D"/>
    <w:rsid w:val="00A375C7"/>
    <w:rsid w:val="00A40505"/>
    <w:rsid w:val="00A51535"/>
    <w:rsid w:val="00A551D2"/>
    <w:rsid w:val="00A55742"/>
    <w:rsid w:val="00A60ED3"/>
    <w:rsid w:val="00A61CF6"/>
    <w:rsid w:val="00A625F6"/>
    <w:rsid w:val="00A66A86"/>
    <w:rsid w:val="00A720F3"/>
    <w:rsid w:val="00A72316"/>
    <w:rsid w:val="00A743CB"/>
    <w:rsid w:val="00A8084B"/>
    <w:rsid w:val="00A8551D"/>
    <w:rsid w:val="00A90BE7"/>
    <w:rsid w:val="00A97FAC"/>
    <w:rsid w:val="00AA1BF6"/>
    <w:rsid w:val="00AA57AB"/>
    <w:rsid w:val="00AA74DC"/>
    <w:rsid w:val="00AB480F"/>
    <w:rsid w:val="00AB7F7E"/>
    <w:rsid w:val="00AC0CB0"/>
    <w:rsid w:val="00AC10F4"/>
    <w:rsid w:val="00AC4FF3"/>
    <w:rsid w:val="00AC6BDD"/>
    <w:rsid w:val="00AE48F3"/>
    <w:rsid w:val="00AF1772"/>
    <w:rsid w:val="00AF4551"/>
    <w:rsid w:val="00AF56CC"/>
    <w:rsid w:val="00B000E6"/>
    <w:rsid w:val="00B01C7C"/>
    <w:rsid w:val="00B03C31"/>
    <w:rsid w:val="00B06712"/>
    <w:rsid w:val="00B06D57"/>
    <w:rsid w:val="00B07797"/>
    <w:rsid w:val="00B11991"/>
    <w:rsid w:val="00B130A9"/>
    <w:rsid w:val="00B21FD1"/>
    <w:rsid w:val="00B25C0F"/>
    <w:rsid w:val="00B32E36"/>
    <w:rsid w:val="00B3308F"/>
    <w:rsid w:val="00B344E2"/>
    <w:rsid w:val="00B355D9"/>
    <w:rsid w:val="00B37846"/>
    <w:rsid w:val="00B525AD"/>
    <w:rsid w:val="00B528DF"/>
    <w:rsid w:val="00B54889"/>
    <w:rsid w:val="00B55B32"/>
    <w:rsid w:val="00B57849"/>
    <w:rsid w:val="00B65650"/>
    <w:rsid w:val="00B66F8A"/>
    <w:rsid w:val="00B66FCC"/>
    <w:rsid w:val="00B70119"/>
    <w:rsid w:val="00B71081"/>
    <w:rsid w:val="00B72074"/>
    <w:rsid w:val="00B73C4A"/>
    <w:rsid w:val="00B73F84"/>
    <w:rsid w:val="00B80B6F"/>
    <w:rsid w:val="00B816D7"/>
    <w:rsid w:val="00B8788B"/>
    <w:rsid w:val="00B97BC3"/>
    <w:rsid w:val="00BA1DA4"/>
    <w:rsid w:val="00BA5BD9"/>
    <w:rsid w:val="00BB2660"/>
    <w:rsid w:val="00BC1D5A"/>
    <w:rsid w:val="00BC5003"/>
    <w:rsid w:val="00BC5777"/>
    <w:rsid w:val="00BC6401"/>
    <w:rsid w:val="00BD1EB7"/>
    <w:rsid w:val="00BD25D1"/>
    <w:rsid w:val="00BD3160"/>
    <w:rsid w:val="00BD6A59"/>
    <w:rsid w:val="00BD6AD3"/>
    <w:rsid w:val="00BE3556"/>
    <w:rsid w:val="00BE3A2D"/>
    <w:rsid w:val="00BE4819"/>
    <w:rsid w:val="00BE6011"/>
    <w:rsid w:val="00BE7A8C"/>
    <w:rsid w:val="00BF4662"/>
    <w:rsid w:val="00BF518C"/>
    <w:rsid w:val="00C04284"/>
    <w:rsid w:val="00C0718F"/>
    <w:rsid w:val="00C106FD"/>
    <w:rsid w:val="00C1161D"/>
    <w:rsid w:val="00C14744"/>
    <w:rsid w:val="00C1481B"/>
    <w:rsid w:val="00C15104"/>
    <w:rsid w:val="00C15BA0"/>
    <w:rsid w:val="00C2025C"/>
    <w:rsid w:val="00C20D8B"/>
    <w:rsid w:val="00C22C0B"/>
    <w:rsid w:val="00C2686A"/>
    <w:rsid w:val="00C3134E"/>
    <w:rsid w:val="00C358ED"/>
    <w:rsid w:val="00C361FF"/>
    <w:rsid w:val="00C36BB3"/>
    <w:rsid w:val="00C377A1"/>
    <w:rsid w:val="00C40499"/>
    <w:rsid w:val="00C41E4F"/>
    <w:rsid w:val="00C47515"/>
    <w:rsid w:val="00C47BC6"/>
    <w:rsid w:val="00C56B34"/>
    <w:rsid w:val="00C62AB0"/>
    <w:rsid w:val="00C6741B"/>
    <w:rsid w:val="00C67CC6"/>
    <w:rsid w:val="00C7222C"/>
    <w:rsid w:val="00C740AF"/>
    <w:rsid w:val="00C7416B"/>
    <w:rsid w:val="00C86B0F"/>
    <w:rsid w:val="00C95926"/>
    <w:rsid w:val="00C96728"/>
    <w:rsid w:val="00C97594"/>
    <w:rsid w:val="00C97805"/>
    <w:rsid w:val="00CA1337"/>
    <w:rsid w:val="00CA2284"/>
    <w:rsid w:val="00CA3282"/>
    <w:rsid w:val="00CA442A"/>
    <w:rsid w:val="00CA506B"/>
    <w:rsid w:val="00CA6684"/>
    <w:rsid w:val="00CA75B7"/>
    <w:rsid w:val="00CA77B4"/>
    <w:rsid w:val="00CB4888"/>
    <w:rsid w:val="00CC02D6"/>
    <w:rsid w:val="00CC30F4"/>
    <w:rsid w:val="00CC3B5C"/>
    <w:rsid w:val="00CC5092"/>
    <w:rsid w:val="00CC6243"/>
    <w:rsid w:val="00CD4C05"/>
    <w:rsid w:val="00CD5653"/>
    <w:rsid w:val="00CD57FD"/>
    <w:rsid w:val="00CD5B26"/>
    <w:rsid w:val="00CD5D64"/>
    <w:rsid w:val="00CE1522"/>
    <w:rsid w:val="00CE29C2"/>
    <w:rsid w:val="00CE5993"/>
    <w:rsid w:val="00CF3C02"/>
    <w:rsid w:val="00CF48F0"/>
    <w:rsid w:val="00CF693C"/>
    <w:rsid w:val="00CF7D23"/>
    <w:rsid w:val="00D00AE0"/>
    <w:rsid w:val="00D02047"/>
    <w:rsid w:val="00D11CFD"/>
    <w:rsid w:val="00D12A73"/>
    <w:rsid w:val="00D12E52"/>
    <w:rsid w:val="00D370E7"/>
    <w:rsid w:val="00D41DAC"/>
    <w:rsid w:val="00D43BBF"/>
    <w:rsid w:val="00D507A6"/>
    <w:rsid w:val="00D51E8F"/>
    <w:rsid w:val="00D5247D"/>
    <w:rsid w:val="00D5509D"/>
    <w:rsid w:val="00D93C58"/>
    <w:rsid w:val="00DA768C"/>
    <w:rsid w:val="00DB01D3"/>
    <w:rsid w:val="00DB417D"/>
    <w:rsid w:val="00DC19F6"/>
    <w:rsid w:val="00DC1F06"/>
    <w:rsid w:val="00DD1A6E"/>
    <w:rsid w:val="00DD2E85"/>
    <w:rsid w:val="00DD755B"/>
    <w:rsid w:val="00DE1CFF"/>
    <w:rsid w:val="00E04A62"/>
    <w:rsid w:val="00E071DB"/>
    <w:rsid w:val="00E13757"/>
    <w:rsid w:val="00E14866"/>
    <w:rsid w:val="00E202F2"/>
    <w:rsid w:val="00E2054B"/>
    <w:rsid w:val="00E20711"/>
    <w:rsid w:val="00E21493"/>
    <w:rsid w:val="00E22974"/>
    <w:rsid w:val="00E22CD9"/>
    <w:rsid w:val="00E37DAF"/>
    <w:rsid w:val="00E418F2"/>
    <w:rsid w:val="00E524C9"/>
    <w:rsid w:val="00E54AA8"/>
    <w:rsid w:val="00E55B6D"/>
    <w:rsid w:val="00E572D8"/>
    <w:rsid w:val="00E62BCB"/>
    <w:rsid w:val="00E637A5"/>
    <w:rsid w:val="00E6602B"/>
    <w:rsid w:val="00E72788"/>
    <w:rsid w:val="00E7384B"/>
    <w:rsid w:val="00E77BE1"/>
    <w:rsid w:val="00E92A31"/>
    <w:rsid w:val="00E93A27"/>
    <w:rsid w:val="00E97C8B"/>
    <w:rsid w:val="00EA3713"/>
    <w:rsid w:val="00EA4D58"/>
    <w:rsid w:val="00EB2132"/>
    <w:rsid w:val="00EB6B86"/>
    <w:rsid w:val="00EC24F6"/>
    <w:rsid w:val="00EC456F"/>
    <w:rsid w:val="00ED2F30"/>
    <w:rsid w:val="00ED3D8B"/>
    <w:rsid w:val="00ED7FDF"/>
    <w:rsid w:val="00EE438B"/>
    <w:rsid w:val="00EE796F"/>
    <w:rsid w:val="00EF0495"/>
    <w:rsid w:val="00EF4EEA"/>
    <w:rsid w:val="00F00F4A"/>
    <w:rsid w:val="00F01B53"/>
    <w:rsid w:val="00F038AF"/>
    <w:rsid w:val="00F16781"/>
    <w:rsid w:val="00F2757E"/>
    <w:rsid w:val="00F27AE2"/>
    <w:rsid w:val="00F352BC"/>
    <w:rsid w:val="00F40553"/>
    <w:rsid w:val="00F40895"/>
    <w:rsid w:val="00F42FDC"/>
    <w:rsid w:val="00F434F0"/>
    <w:rsid w:val="00F619AD"/>
    <w:rsid w:val="00F619FD"/>
    <w:rsid w:val="00F625A8"/>
    <w:rsid w:val="00F648A9"/>
    <w:rsid w:val="00F66316"/>
    <w:rsid w:val="00F71013"/>
    <w:rsid w:val="00F7758B"/>
    <w:rsid w:val="00F805C7"/>
    <w:rsid w:val="00F85F06"/>
    <w:rsid w:val="00F95F5A"/>
    <w:rsid w:val="00FA5764"/>
    <w:rsid w:val="00FB23CC"/>
    <w:rsid w:val="00FB7C76"/>
    <w:rsid w:val="00FC1011"/>
    <w:rsid w:val="00FC1ACD"/>
    <w:rsid w:val="00FC3E36"/>
    <w:rsid w:val="00FD2EEA"/>
    <w:rsid w:val="00FE1B65"/>
    <w:rsid w:val="00FE4032"/>
    <w:rsid w:val="00FF5354"/>
    <w:rsid w:val="00FF6C4E"/>
  </w:rsids>
  <m:mathPr>
    <m:mathFont m:val="Cambria Math"/>
    <m:brkBin m:val="before"/>
    <m:brkBinSub m:val="--"/>
    <m:smallFrac m:val="0"/>
    <m:dispDef/>
    <m:lMargin m:val="0"/>
    <m:rMargin m:val="0"/>
    <m:defJc m:val="centerGroup"/>
    <m:wrapIndent m:val="1440"/>
    <m:intLim m:val="subSup"/>
    <m:naryLim m:val="undOvr"/>
  </m:mathPr>
  <w:themeFontLang w:val="fr-FR"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99C9B6F"/>
  <w15:chartTrackingRefBased/>
  <w15:docId w15:val="{DF596F43-18A4-42F1-A576-0596164ACF7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SimSun" w:hAnsi="Times New Roman" w:cs="Times New Roman"/>
        <w:lang w:val="fr-FR" w:eastAsia="fr-FR"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footnote text" w:uiPriority="99"/>
    <w:lsdException w:name="annotation text" w:uiPriority="99"/>
    <w:lsdException w:name="caption" w:semiHidden="1" w:unhideWhenUsed="1" w:qFormat="1"/>
    <w:lsdException w:name="footnote reference" w:uiPriority="99"/>
    <w:lsdException w:name="annotation reference" w:uiPriority="99"/>
    <w:lsdException w:name="Title" w:qFormat="1"/>
    <w:lsdException w:name="Subtitle" w:qFormat="1"/>
    <w:lsdException w:name="Strong" w:qFormat="1"/>
    <w:lsdException w:name="Emphasis" w:qFormat="1"/>
    <w:lsdException w:name="Normal (Web)" w:uiPriority="99"/>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9F1EEC"/>
    <w:pPr>
      <w:tabs>
        <w:tab w:val="left" w:pos="567"/>
      </w:tabs>
      <w:snapToGrid w:val="0"/>
    </w:pPr>
    <w:rPr>
      <w:rFonts w:ascii="Arial" w:hAnsi="Arial"/>
      <w:snapToGrid w:val="0"/>
      <w:sz w:val="22"/>
      <w:szCs w:val="24"/>
      <w:lang w:eastAsia="zh-CN"/>
    </w:rPr>
  </w:style>
  <w:style w:type="paragraph" w:styleId="Heading1">
    <w:name w:val="heading 1"/>
    <w:basedOn w:val="Normal"/>
    <w:next w:val="Marge"/>
    <w:link w:val="Heading1Char"/>
    <w:qFormat/>
    <w:pPr>
      <w:keepNext/>
      <w:keepLines/>
      <w:spacing w:before="240" w:after="240"/>
      <w:jc w:val="center"/>
      <w:outlineLvl w:val="0"/>
    </w:pPr>
    <w:rPr>
      <w:b/>
      <w:bCs/>
      <w:kern w:val="28"/>
      <w:lang w:eastAsia="en-US"/>
    </w:rPr>
  </w:style>
  <w:style w:type="paragraph" w:styleId="Heading2">
    <w:name w:val="heading 2"/>
    <w:aliases w:val="Heading 2 Char,Heading 2 Char1 Char,Heading 2 Char Char Char,Heading 2 Char8 Char Char Char,Heading 2 Char1 Char4 Char Char Char,Heading 2 Char7 Char Char Char Char Char,Heading 2 Char1 Char3 Char1 Char Char Char Char"/>
    <w:basedOn w:val="Normal"/>
    <w:next w:val="Marge"/>
    <w:qFormat/>
    <w:pPr>
      <w:keepNext/>
      <w:keepLines/>
      <w:spacing w:before="480" w:after="240"/>
      <w:ind w:left="567" w:hanging="567"/>
      <w:outlineLvl w:val="1"/>
    </w:pPr>
    <w:rPr>
      <w:rFonts w:eastAsia="Times New Roman"/>
      <w:b/>
      <w:bCs/>
      <w:caps/>
      <w:lang w:eastAsia="en-US"/>
    </w:rPr>
  </w:style>
  <w:style w:type="paragraph" w:styleId="Heading3">
    <w:name w:val="heading 3"/>
    <w:aliases w:val="Para3,head3hdbk,H3,C Sub-Sub/Italic,h3 sub heading,Head 3,Head 31,Head 32,C Sub-Sub/Italic1,3,Sub2Para,h3,Head 33,C Sub-Sub/Italic2,Head 311,Head 321,C Sub-Sub/Italic11,h31,H31,Normal + num,(Alt+3),h:3,h32,3m,h3 sub heading1,RFP Heading 3,H32"/>
    <w:basedOn w:val="Normal"/>
    <w:next w:val="Marge"/>
    <w:qFormat/>
    <w:pPr>
      <w:keepNext/>
      <w:keepLines/>
      <w:spacing w:after="240"/>
      <w:ind w:left="567" w:hanging="567"/>
      <w:outlineLvl w:val="2"/>
    </w:pPr>
    <w:rPr>
      <w:rFonts w:eastAsia="Times New Roman"/>
      <w:b/>
      <w:bCs/>
      <w:lang w:eastAsia="en-US"/>
    </w:rPr>
  </w:style>
  <w:style w:type="paragraph" w:styleId="Heading4">
    <w:name w:val="heading 4"/>
    <w:basedOn w:val="Normal"/>
    <w:next w:val="Marge"/>
    <w:link w:val="Heading4Char"/>
    <w:qFormat/>
    <w:pPr>
      <w:keepNext/>
      <w:keepLines/>
      <w:spacing w:after="240"/>
      <w:outlineLvl w:val="3"/>
    </w:pPr>
    <w:rPr>
      <w:b/>
      <w:bCs/>
      <w:lang w:eastAsia="en-US"/>
    </w:rPr>
  </w:style>
  <w:style w:type="paragraph" w:styleId="Heading5">
    <w:name w:val="heading 5"/>
    <w:basedOn w:val="Normal"/>
    <w:next w:val="Marge"/>
    <w:qFormat/>
    <w:pPr>
      <w:keepNext/>
      <w:keepLines/>
      <w:tabs>
        <w:tab w:val="clear" w:pos="567"/>
        <w:tab w:val="left" w:pos="1134"/>
      </w:tabs>
      <w:spacing w:after="240"/>
      <w:ind w:left="1134" w:hanging="567"/>
      <w:outlineLvl w:val="4"/>
    </w:pPr>
    <w:rPr>
      <w:rFonts w:eastAsia="Times New Roman"/>
      <w:b/>
      <w:bCs/>
      <w:lang w:eastAsia="en-US"/>
    </w:rPr>
  </w:style>
  <w:style w:type="paragraph" w:styleId="Heading6">
    <w:name w:val="heading 6"/>
    <w:basedOn w:val="Normal"/>
    <w:next w:val="Marge"/>
    <w:qFormat/>
    <w:pPr>
      <w:keepNext/>
      <w:keepLines/>
      <w:tabs>
        <w:tab w:val="clear" w:pos="567"/>
        <w:tab w:val="left" w:pos="1134"/>
      </w:tabs>
      <w:spacing w:after="240"/>
      <w:ind w:left="567"/>
      <w:outlineLvl w:val="5"/>
    </w:pPr>
    <w:rPr>
      <w:rFonts w:eastAsia="Times New Roman"/>
      <w:b/>
      <w:iCs/>
      <w:szCs w:val="22"/>
      <w:lang w:eastAsia="en-US"/>
    </w:rPr>
  </w:style>
  <w:style w:type="paragraph" w:styleId="Heading7">
    <w:name w:val="heading 7"/>
    <w:basedOn w:val="Normal"/>
    <w:next w:val="Normal"/>
    <w:qFormat/>
    <w:rsid w:val="008F29BD"/>
    <w:pPr>
      <w:tabs>
        <w:tab w:val="clear" w:pos="567"/>
        <w:tab w:val="num" w:pos="2016"/>
      </w:tabs>
      <w:snapToGrid/>
      <w:spacing w:before="240" w:after="60"/>
      <w:ind w:left="2016" w:hanging="1296"/>
      <w:outlineLvl w:val="6"/>
    </w:pPr>
    <w:rPr>
      <w:rFonts w:eastAsia="Times New Roman"/>
      <w:snapToGrid/>
      <w:sz w:val="24"/>
      <w:lang w:val="en-US" w:eastAsia="en-US"/>
    </w:rPr>
  </w:style>
  <w:style w:type="paragraph" w:styleId="Heading8">
    <w:name w:val="heading 8"/>
    <w:basedOn w:val="Normal"/>
    <w:next w:val="Normal"/>
    <w:qFormat/>
    <w:rsid w:val="008F29BD"/>
    <w:pPr>
      <w:tabs>
        <w:tab w:val="clear" w:pos="567"/>
        <w:tab w:val="num" w:pos="2160"/>
      </w:tabs>
      <w:snapToGrid/>
      <w:spacing w:before="240" w:after="60"/>
      <w:ind w:left="2160" w:hanging="1440"/>
      <w:outlineLvl w:val="7"/>
    </w:pPr>
    <w:rPr>
      <w:rFonts w:eastAsia="Times New Roman"/>
      <w:i/>
      <w:iCs/>
      <w:snapToGrid/>
      <w:sz w:val="24"/>
      <w:lang w:val="en-US" w:eastAsia="en-US"/>
    </w:rPr>
  </w:style>
  <w:style w:type="paragraph" w:styleId="Heading9">
    <w:name w:val="heading 9"/>
    <w:basedOn w:val="Normal"/>
    <w:next w:val="Normal"/>
    <w:qFormat/>
    <w:rsid w:val="008F29BD"/>
    <w:pPr>
      <w:tabs>
        <w:tab w:val="clear" w:pos="567"/>
        <w:tab w:val="num" w:pos="2304"/>
      </w:tabs>
      <w:snapToGrid/>
      <w:spacing w:before="240" w:after="60"/>
      <w:ind w:left="2304" w:hanging="1584"/>
      <w:outlineLvl w:val="8"/>
    </w:pPr>
    <w:rPr>
      <w:rFonts w:eastAsia="Times New Roman" w:cs="Arial"/>
      <w:snapToGrid/>
      <w:sz w:val="18"/>
      <w:szCs w:val="22"/>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a">
    <w:name w:val="(a)"/>
    <w:basedOn w:val="Normal"/>
    <w:pPr>
      <w:tabs>
        <w:tab w:val="left" w:pos="-737"/>
      </w:tabs>
      <w:spacing w:after="240"/>
      <w:ind w:left="567" w:hanging="567"/>
      <w:jc w:val="both"/>
    </w:pPr>
    <w:rPr>
      <w:rFonts w:eastAsia="Times New Roman"/>
      <w:lang w:eastAsia="en-US"/>
    </w:rPr>
  </w:style>
  <w:style w:type="paragraph" w:customStyle="1" w:styleId="b">
    <w:name w:val="(b)"/>
    <w:basedOn w:val="a"/>
    <w:pPr>
      <w:tabs>
        <w:tab w:val="clear" w:pos="567"/>
        <w:tab w:val="left" w:pos="1134"/>
      </w:tabs>
      <w:ind w:left="1134"/>
    </w:pPr>
  </w:style>
  <w:style w:type="paragraph" w:customStyle="1" w:styleId="c">
    <w:name w:val="(c)"/>
    <w:basedOn w:val="Normal"/>
    <w:pPr>
      <w:tabs>
        <w:tab w:val="clear" w:pos="567"/>
        <w:tab w:val="left" w:pos="1701"/>
      </w:tabs>
      <w:spacing w:after="240"/>
      <w:ind w:left="1701" w:hanging="567"/>
      <w:jc w:val="both"/>
    </w:pPr>
  </w:style>
  <w:style w:type="paragraph" w:customStyle="1" w:styleId="alina">
    <w:name w:val="alinéa"/>
    <w:basedOn w:val="Normal"/>
    <w:pPr>
      <w:snapToGrid/>
      <w:spacing w:after="240"/>
      <w:ind w:left="567"/>
      <w:jc w:val="both"/>
    </w:pPr>
    <w:rPr>
      <w:rFonts w:eastAsia="Times New Roman"/>
      <w:snapToGrid/>
      <w:lang w:eastAsia="en-US"/>
    </w:rPr>
  </w:style>
  <w:style w:type="character" w:styleId="FootnoteReference">
    <w:name w:val="footnote reference"/>
    <w:uiPriority w:val="99"/>
    <w:semiHidden/>
    <w:rPr>
      <w:vertAlign w:val="superscript"/>
    </w:rPr>
  </w:style>
  <w:style w:type="paragraph" w:styleId="Header">
    <w:name w:val="header"/>
    <w:basedOn w:val="Normal"/>
    <w:link w:val="HeaderChar"/>
    <w:pPr>
      <w:tabs>
        <w:tab w:val="center" w:pos="4153"/>
        <w:tab w:val="right" w:pos="8306"/>
      </w:tabs>
    </w:pPr>
    <w:rPr>
      <w:rFonts w:eastAsia="Times New Roman"/>
      <w:lang w:eastAsia="en-US"/>
    </w:rPr>
  </w:style>
  <w:style w:type="paragraph" w:customStyle="1" w:styleId="Par">
    <w:name w:val="Par"/>
    <w:basedOn w:val="Normal"/>
    <w:pPr>
      <w:spacing w:after="240"/>
      <w:ind w:firstLine="567"/>
      <w:jc w:val="both"/>
    </w:pPr>
    <w:rPr>
      <w:rFonts w:eastAsia="Times New Roman"/>
      <w:lang w:eastAsia="en-US"/>
    </w:rPr>
  </w:style>
  <w:style w:type="paragraph" w:customStyle="1" w:styleId="Marge">
    <w:name w:val="Marge"/>
    <w:basedOn w:val="Par"/>
    <w:pPr>
      <w:ind w:firstLine="0"/>
    </w:pPr>
  </w:style>
  <w:style w:type="paragraph" w:styleId="FootnoteText">
    <w:name w:val="footnote text"/>
    <w:basedOn w:val="Normal"/>
    <w:link w:val="FootnoteTextChar"/>
    <w:uiPriority w:val="99"/>
    <w:semiHidden/>
    <w:pPr>
      <w:ind w:left="567" w:hanging="567"/>
    </w:pPr>
    <w:rPr>
      <w:rFonts w:eastAsia="Times New Roman"/>
      <w:sz w:val="20"/>
      <w:szCs w:val="20"/>
      <w:lang w:eastAsia="en-US"/>
    </w:rPr>
  </w:style>
  <w:style w:type="paragraph" w:styleId="Footer">
    <w:name w:val="footer"/>
    <w:basedOn w:val="Normal"/>
    <w:link w:val="FooterChar"/>
    <w:pPr>
      <w:tabs>
        <w:tab w:val="center" w:pos="4153"/>
        <w:tab w:val="right" w:pos="8306"/>
      </w:tabs>
    </w:pPr>
    <w:rPr>
      <w:lang w:eastAsia="en-US"/>
    </w:rPr>
  </w:style>
  <w:style w:type="paragraph" w:styleId="BodyText3">
    <w:name w:val="Body Text 3"/>
    <w:basedOn w:val="Normal"/>
    <w:rPr>
      <w:color w:val="000080"/>
    </w:rPr>
  </w:style>
  <w:style w:type="character" w:styleId="PageNumber">
    <w:name w:val="page number"/>
    <w:basedOn w:val="DefaultParagraphFont"/>
  </w:style>
  <w:style w:type="paragraph" w:customStyle="1" w:styleId="TIRETbul1cm">
    <w:name w:val="TIRET bul 1cm"/>
    <w:basedOn w:val="Normal"/>
    <w:pPr>
      <w:numPr>
        <w:numId w:val="1"/>
      </w:numPr>
      <w:tabs>
        <w:tab w:val="clear" w:pos="567"/>
        <w:tab w:val="left" w:pos="851"/>
      </w:tabs>
      <w:adjustRightInd w:val="0"/>
      <w:spacing w:after="240"/>
      <w:jc w:val="both"/>
    </w:pPr>
  </w:style>
  <w:style w:type="paragraph" w:customStyle="1" w:styleId="Serre">
    <w:name w:val="Serre"/>
    <w:basedOn w:val="Normal"/>
    <w:pPr>
      <w:tabs>
        <w:tab w:val="clear" w:pos="567"/>
      </w:tabs>
      <w:suppressAutoHyphens/>
      <w:snapToGrid/>
      <w:jc w:val="both"/>
      <w:outlineLvl w:val="2"/>
    </w:pPr>
    <w:rPr>
      <w:rFonts w:eastAsia="Times New Roman"/>
      <w:snapToGrid/>
      <w:szCs w:val="20"/>
      <w:lang w:eastAsia="fr-FR"/>
    </w:rPr>
  </w:style>
  <w:style w:type="paragraph" w:customStyle="1" w:styleId="tiret">
    <w:name w:val="tiret"/>
    <w:basedOn w:val="Marge"/>
    <w:pPr>
      <w:ind w:left="284" w:hanging="284"/>
    </w:pPr>
    <w:rPr>
      <w:lang w:val="en-GB"/>
    </w:rPr>
  </w:style>
  <w:style w:type="character" w:customStyle="1" w:styleId="PointSoul">
    <w:name w:val="PointSoul"/>
    <w:rPr>
      <w:u w:val="single"/>
    </w:rPr>
  </w:style>
  <w:style w:type="character" w:styleId="Hyperlink">
    <w:name w:val="Hyperlink"/>
    <w:rsid w:val="008237BC"/>
    <w:rPr>
      <w:color w:val="0000FF"/>
      <w:u w:val="single"/>
    </w:rPr>
  </w:style>
  <w:style w:type="paragraph" w:styleId="TOC1">
    <w:name w:val="toc 1"/>
    <w:basedOn w:val="Normal"/>
    <w:next w:val="Normal"/>
    <w:autoRedefine/>
    <w:semiHidden/>
    <w:rsid w:val="00A90BE7"/>
    <w:pPr>
      <w:tabs>
        <w:tab w:val="clear" w:pos="567"/>
      </w:tabs>
      <w:snapToGrid/>
      <w:spacing w:before="100" w:beforeAutospacing="1" w:after="100" w:afterAutospacing="1"/>
      <w:jc w:val="both"/>
    </w:pPr>
    <w:rPr>
      <w:rFonts w:eastAsia="Arial Unicode MS" w:cs="Arial"/>
      <w:b/>
      <w:bCs/>
      <w:snapToGrid/>
      <w:color w:val="000000"/>
      <w:szCs w:val="22"/>
      <w:lang w:val="en-US" w:eastAsia="en-US"/>
    </w:rPr>
  </w:style>
  <w:style w:type="paragraph" w:styleId="BodyText">
    <w:name w:val="Body Text"/>
    <w:basedOn w:val="Normal"/>
    <w:rsid w:val="005900BD"/>
    <w:pPr>
      <w:spacing w:after="120"/>
    </w:pPr>
  </w:style>
  <w:style w:type="paragraph" w:styleId="BalloonText">
    <w:name w:val="Balloon Text"/>
    <w:basedOn w:val="Normal"/>
    <w:semiHidden/>
    <w:rsid w:val="005900BD"/>
    <w:pPr>
      <w:tabs>
        <w:tab w:val="clear" w:pos="567"/>
      </w:tabs>
      <w:snapToGrid/>
    </w:pPr>
    <w:rPr>
      <w:rFonts w:ascii="Tahoma" w:eastAsia="Times New Roman" w:hAnsi="Tahoma" w:cs="Tahoma"/>
      <w:snapToGrid/>
      <w:sz w:val="16"/>
      <w:szCs w:val="16"/>
      <w:lang w:val="en-US" w:eastAsia="en-US"/>
    </w:rPr>
  </w:style>
  <w:style w:type="paragraph" w:styleId="BodyTextIndent">
    <w:name w:val="Body Text Indent"/>
    <w:basedOn w:val="Normal"/>
    <w:rsid w:val="005900BD"/>
    <w:pPr>
      <w:tabs>
        <w:tab w:val="clear" w:pos="567"/>
      </w:tabs>
      <w:snapToGrid/>
      <w:spacing w:after="120"/>
      <w:ind w:left="283"/>
    </w:pPr>
    <w:rPr>
      <w:rFonts w:eastAsia="Times New Roman"/>
      <w:snapToGrid/>
      <w:sz w:val="18"/>
      <w:lang w:val="en-US" w:eastAsia="en-US"/>
    </w:rPr>
  </w:style>
  <w:style w:type="paragraph" w:customStyle="1" w:styleId="Normal-ColumnsCharChar">
    <w:name w:val="Normal - Columns Char Char"/>
    <w:basedOn w:val="Normal"/>
    <w:rsid w:val="005900BD"/>
    <w:pPr>
      <w:tabs>
        <w:tab w:val="clear" w:pos="567"/>
      </w:tabs>
      <w:snapToGrid/>
      <w:spacing w:before="60" w:after="60"/>
      <w:jc w:val="both"/>
    </w:pPr>
    <w:rPr>
      <w:rFonts w:eastAsia="Times New Roman"/>
      <w:snapToGrid/>
      <w:sz w:val="18"/>
      <w:lang w:val="en-US" w:eastAsia="en-US"/>
    </w:rPr>
  </w:style>
  <w:style w:type="character" w:styleId="Emphasis">
    <w:name w:val="Emphasis"/>
    <w:qFormat/>
    <w:rsid w:val="00970130"/>
    <w:rPr>
      <w:i/>
      <w:iCs/>
    </w:rPr>
  </w:style>
  <w:style w:type="paragraph" w:customStyle="1" w:styleId="CarCar">
    <w:name w:val="Car Car"/>
    <w:basedOn w:val="Normal"/>
    <w:rsid w:val="00AC10F4"/>
    <w:pPr>
      <w:tabs>
        <w:tab w:val="clear" w:pos="567"/>
      </w:tabs>
      <w:snapToGrid/>
      <w:spacing w:after="160" w:line="240" w:lineRule="exact"/>
    </w:pPr>
    <w:rPr>
      <w:rFonts w:ascii="Times New Roman" w:eastAsia="Times New Roman" w:hAnsi="Times New Roman" w:cs="Arial"/>
      <w:snapToGrid/>
      <w:sz w:val="20"/>
      <w:szCs w:val="20"/>
      <w:lang w:val="de-CH" w:eastAsia="de-CH"/>
    </w:rPr>
  </w:style>
  <w:style w:type="paragraph" w:styleId="BodyTextIndent2">
    <w:name w:val="Body Text Indent 2"/>
    <w:basedOn w:val="Normal"/>
    <w:rsid w:val="00CF3C02"/>
    <w:pPr>
      <w:tabs>
        <w:tab w:val="clear" w:pos="567"/>
      </w:tabs>
      <w:snapToGrid/>
      <w:spacing w:after="120" w:line="480" w:lineRule="auto"/>
      <w:ind w:left="283"/>
    </w:pPr>
    <w:rPr>
      <w:rFonts w:eastAsia="Times New Roman"/>
      <w:snapToGrid/>
      <w:sz w:val="18"/>
      <w:lang w:val="en-US" w:eastAsia="en-US"/>
    </w:rPr>
  </w:style>
  <w:style w:type="paragraph" w:customStyle="1" w:styleId="Arialtight">
    <w:name w:val="Arial tight"/>
    <w:basedOn w:val="Normal"/>
    <w:rsid w:val="00CF3C02"/>
    <w:pPr>
      <w:tabs>
        <w:tab w:val="clear" w:pos="567"/>
        <w:tab w:val="num" w:pos="-284"/>
        <w:tab w:val="left" w:pos="-142"/>
      </w:tabs>
      <w:snapToGrid/>
      <w:ind w:right="-196"/>
    </w:pPr>
    <w:rPr>
      <w:rFonts w:eastAsia="Times New Roman"/>
      <w:b/>
      <w:snapToGrid/>
      <w:sz w:val="20"/>
      <w:szCs w:val="20"/>
      <w:lang w:val="en-GB" w:eastAsia="en-US"/>
    </w:rPr>
  </w:style>
  <w:style w:type="paragraph" w:customStyle="1" w:styleId="Char">
    <w:name w:val="Char"/>
    <w:basedOn w:val="Normal"/>
    <w:rsid w:val="008F29BD"/>
    <w:pPr>
      <w:tabs>
        <w:tab w:val="clear" w:pos="567"/>
      </w:tabs>
      <w:snapToGrid/>
      <w:spacing w:before="120" w:after="160" w:line="240" w:lineRule="exact"/>
      <w:jc w:val="both"/>
    </w:pPr>
    <w:rPr>
      <w:rFonts w:ascii="Verdana" w:eastAsia="Times New Roman" w:hAnsi="Verdana"/>
      <w:snapToGrid/>
      <w:sz w:val="20"/>
      <w:szCs w:val="20"/>
      <w:lang w:val="en-US" w:eastAsia="en-US"/>
    </w:rPr>
  </w:style>
  <w:style w:type="table" w:styleId="TableGrid">
    <w:name w:val="Table Grid"/>
    <w:basedOn w:val="TableNormal"/>
    <w:uiPriority w:val="39"/>
    <w:rsid w:val="00932C49"/>
    <w:rPr>
      <w:rFonts w:eastAsia="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rsid w:val="00D02047"/>
    <w:rPr>
      <w:color w:val="800080"/>
      <w:u w:val="single"/>
    </w:rPr>
  </w:style>
  <w:style w:type="character" w:customStyle="1" w:styleId="FooterChar">
    <w:name w:val="Footer Char"/>
    <w:link w:val="Footer"/>
    <w:rsid w:val="004542C5"/>
    <w:rPr>
      <w:rFonts w:ascii="Arial" w:hAnsi="Arial"/>
      <w:snapToGrid w:val="0"/>
      <w:sz w:val="22"/>
      <w:szCs w:val="24"/>
      <w:lang w:val="fr-FR" w:eastAsia="en-US" w:bidi="ar-SA"/>
    </w:rPr>
  </w:style>
  <w:style w:type="character" w:customStyle="1" w:styleId="Heading1Char">
    <w:name w:val="Heading 1 Char"/>
    <w:link w:val="Heading1"/>
    <w:rsid w:val="00A66A86"/>
    <w:rPr>
      <w:rFonts w:ascii="Arial" w:hAnsi="Arial"/>
      <w:b/>
      <w:bCs/>
      <w:snapToGrid w:val="0"/>
      <w:kern w:val="28"/>
      <w:sz w:val="22"/>
      <w:szCs w:val="24"/>
      <w:lang w:val="fr-FR" w:eastAsia="en-US" w:bidi="ar-SA"/>
    </w:rPr>
  </w:style>
  <w:style w:type="character" w:styleId="CommentReference">
    <w:name w:val="annotation reference"/>
    <w:uiPriority w:val="99"/>
    <w:semiHidden/>
    <w:rsid w:val="00C22C0B"/>
    <w:rPr>
      <w:sz w:val="16"/>
      <w:szCs w:val="16"/>
    </w:rPr>
  </w:style>
  <w:style w:type="paragraph" w:styleId="CommentText">
    <w:name w:val="annotation text"/>
    <w:basedOn w:val="Normal"/>
    <w:link w:val="CommentTextChar"/>
    <w:uiPriority w:val="99"/>
    <w:semiHidden/>
    <w:rsid w:val="00C22C0B"/>
    <w:rPr>
      <w:sz w:val="20"/>
      <w:szCs w:val="20"/>
    </w:rPr>
  </w:style>
  <w:style w:type="paragraph" w:styleId="CommentSubject">
    <w:name w:val="annotation subject"/>
    <w:basedOn w:val="CommentText"/>
    <w:next w:val="CommentText"/>
    <w:semiHidden/>
    <w:rsid w:val="00C22C0B"/>
    <w:rPr>
      <w:b/>
      <w:bCs/>
    </w:rPr>
  </w:style>
  <w:style w:type="paragraph" w:customStyle="1" w:styleId="xl25">
    <w:name w:val="xl25"/>
    <w:basedOn w:val="Normal"/>
    <w:rsid w:val="00440428"/>
    <w:pPr>
      <w:pBdr>
        <w:left w:val="single" w:sz="4" w:space="0" w:color="auto"/>
        <w:bottom w:val="single" w:sz="4" w:space="0" w:color="auto"/>
        <w:right w:val="single" w:sz="4" w:space="0" w:color="auto"/>
      </w:pBdr>
      <w:tabs>
        <w:tab w:val="clear" w:pos="567"/>
      </w:tabs>
      <w:snapToGrid/>
      <w:spacing w:before="100" w:beforeAutospacing="1" w:after="100" w:afterAutospacing="1"/>
      <w:jc w:val="center"/>
    </w:pPr>
    <w:rPr>
      <w:rFonts w:eastAsia="Times New Roman" w:cs="Arial"/>
      <w:snapToGrid/>
      <w:sz w:val="16"/>
      <w:szCs w:val="16"/>
      <w:lang w:val="en-US" w:eastAsia="en-US"/>
    </w:rPr>
  </w:style>
  <w:style w:type="character" w:customStyle="1" w:styleId="Heading4Char">
    <w:name w:val="Heading 4 Char"/>
    <w:link w:val="Heading4"/>
    <w:rsid w:val="006C70A3"/>
    <w:rPr>
      <w:rFonts w:ascii="Arial" w:hAnsi="Arial"/>
      <w:b/>
      <w:bCs/>
      <w:snapToGrid w:val="0"/>
      <w:sz w:val="22"/>
      <w:szCs w:val="24"/>
      <w:lang w:val="fr-FR" w:eastAsia="en-US" w:bidi="ar-SA"/>
    </w:rPr>
  </w:style>
  <w:style w:type="paragraph" w:styleId="ListParagraph">
    <w:name w:val="List Paragraph"/>
    <w:aliases w:val="List_Paragraph,Multilevel para_II,List Paragraph1,Bullets,Liste 1,Normal 2,ANNEX,List Paragraph2,Paragraphe  revu,Paragraphe de liste1,References,List Bullet Mary,lp1,Title Style 1,Numbered List Paragraph,List Paragraph (numbered (a)),Ha"/>
    <w:basedOn w:val="Normal"/>
    <w:link w:val="ListParagraphChar"/>
    <w:uiPriority w:val="34"/>
    <w:qFormat/>
    <w:rsid w:val="00834455"/>
    <w:pPr>
      <w:tabs>
        <w:tab w:val="clear" w:pos="567"/>
      </w:tabs>
      <w:snapToGrid/>
      <w:ind w:left="708"/>
    </w:pPr>
    <w:rPr>
      <w:rFonts w:ascii="Times New Roman" w:eastAsia="Times New Roman" w:hAnsi="Times New Roman"/>
      <w:snapToGrid/>
      <w:sz w:val="24"/>
      <w:lang w:val="en-GB" w:eastAsia="fr-FR"/>
    </w:rPr>
  </w:style>
  <w:style w:type="paragraph" w:customStyle="1" w:styleId="default">
    <w:name w:val="default"/>
    <w:basedOn w:val="Normal"/>
    <w:uiPriority w:val="99"/>
    <w:rsid w:val="00834455"/>
    <w:pPr>
      <w:tabs>
        <w:tab w:val="clear" w:pos="567"/>
      </w:tabs>
      <w:snapToGrid/>
      <w:spacing w:before="100" w:beforeAutospacing="1" w:after="100" w:afterAutospacing="1"/>
    </w:pPr>
    <w:rPr>
      <w:rFonts w:ascii="Times New Roman" w:eastAsia="Calibri" w:hAnsi="Times New Roman"/>
      <w:snapToGrid/>
      <w:sz w:val="24"/>
      <w:lang w:val="en-US" w:eastAsia="en-US"/>
    </w:rPr>
  </w:style>
  <w:style w:type="character" w:customStyle="1" w:styleId="CommentTextChar">
    <w:name w:val="Comment Text Char"/>
    <w:link w:val="CommentText"/>
    <w:uiPriority w:val="99"/>
    <w:semiHidden/>
    <w:rsid w:val="0090488D"/>
    <w:rPr>
      <w:rFonts w:ascii="Arial" w:hAnsi="Arial"/>
      <w:snapToGrid w:val="0"/>
      <w:lang w:eastAsia="zh-CN"/>
    </w:rPr>
  </w:style>
  <w:style w:type="paragraph" w:customStyle="1" w:styleId="Default0">
    <w:name w:val="Default"/>
    <w:rsid w:val="00FF5354"/>
    <w:pPr>
      <w:autoSpaceDE w:val="0"/>
      <w:autoSpaceDN w:val="0"/>
      <w:adjustRightInd w:val="0"/>
    </w:pPr>
    <w:rPr>
      <w:rFonts w:ascii="Calibri" w:hAnsi="Calibri" w:cs="Calibri"/>
      <w:color w:val="000000"/>
      <w:sz w:val="24"/>
      <w:szCs w:val="24"/>
    </w:rPr>
  </w:style>
  <w:style w:type="character" w:customStyle="1" w:styleId="FootnoteTextChar">
    <w:name w:val="Footnote Text Char"/>
    <w:link w:val="FootnoteText"/>
    <w:uiPriority w:val="99"/>
    <w:semiHidden/>
    <w:rsid w:val="006E5C7D"/>
    <w:rPr>
      <w:rFonts w:ascii="Arial" w:eastAsia="Times New Roman" w:hAnsi="Arial"/>
      <w:snapToGrid w:val="0"/>
      <w:lang w:eastAsia="en-US"/>
    </w:rPr>
  </w:style>
  <w:style w:type="paragraph" w:styleId="NormalWeb">
    <w:name w:val="Normal (Web)"/>
    <w:basedOn w:val="Normal"/>
    <w:uiPriority w:val="99"/>
    <w:unhideWhenUsed/>
    <w:rsid w:val="006E5C7D"/>
    <w:pPr>
      <w:tabs>
        <w:tab w:val="clear" w:pos="567"/>
      </w:tabs>
      <w:snapToGrid/>
      <w:spacing w:before="100" w:beforeAutospacing="1" w:after="100" w:afterAutospacing="1"/>
    </w:pPr>
    <w:rPr>
      <w:rFonts w:ascii="Times New Roman" w:eastAsia="Times New Roman" w:hAnsi="Times New Roman"/>
      <w:snapToGrid/>
      <w:sz w:val="24"/>
      <w:lang w:eastAsia="en-US"/>
    </w:rPr>
  </w:style>
  <w:style w:type="character" w:customStyle="1" w:styleId="HeaderChar">
    <w:name w:val="Header Char"/>
    <w:link w:val="Header"/>
    <w:rsid w:val="00BF4662"/>
    <w:rPr>
      <w:rFonts w:ascii="Arial" w:eastAsia="Times New Roman" w:hAnsi="Arial"/>
      <w:snapToGrid w:val="0"/>
      <w:sz w:val="22"/>
      <w:szCs w:val="24"/>
      <w:lang w:eastAsia="en-US"/>
    </w:rPr>
  </w:style>
  <w:style w:type="character" w:styleId="PlaceholderText">
    <w:name w:val="Placeholder Text"/>
    <w:basedOn w:val="DefaultParagraphFont"/>
    <w:uiPriority w:val="99"/>
    <w:semiHidden/>
    <w:rsid w:val="00BF4662"/>
    <w:rPr>
      <w:color w:val="808080"/>
    </w:rPr>
  </w:style>
  <w:style w:type="character" w:styleId="UnresolvedMention">
    <w:name w:val="Unresolved Mention"/>
    <w:basedOn w:val="DefaultParagraphFont"/>
    <w:uiPriority w:val="99"/>
    <w:semiHidden/>
    <w:unhideWhenUsed/>
    <w:rsid w:val="00AC0CB0"/>
    <w:rPr>
      <w:color w:val="605E5C"/>
      <w:shd w:val="clear" w:color="auto" w:fill="E1DFDD"/>
    </w:rPr>
  </w:style>
  <w:style w:type="paragraph" w:styleId="Revision">
    <w:name w:val="Revision"/>
    <w:hidden/>
    <w:uiPriority w:val="99"/>
    <w:semiHidden/>
    <w:rsid w:val="003F7F96"/>
    <w:rPr>
      <w:rFonts w:ascii="Arial" w:hAnsi="Arial"/>
      <w:snapToGrid w:val="0"/>
      <w:sz w:val="22"/>
      <w:szCs w:val="24"/>
      <w:lang w:eastAsia="zh-CN"/>
    </w:rPr>
  </w:style>
  <w:style w:type="character" w:customStyle="1" w:styleId="ListParagraphChar">
    <w:name w:val="List Paragraph Char"/>
    <w:aliases w:val="List_Paragraph Char,Multilevel para_II Char,List Paragraph1 Char,Bullets Char,Liste 1 Char,Normal 2 Char,ANNEX Char,List Paragraph2 Char,Paragraphe  revu Char,Paragraphe de liste1 Char,References Char,List Bullet Mary Char,lp1 Char"/>
    <w:link w:val="ListParagraph"/>
    <w:uiPriority w:val="34"/>
    <w:qFormat/>
    <w:rsid w:val="00FD2EEA"/>
    <w:rPr>
      <w:rFonts w:eastAsia="Times New Roman"/>
      <w:sz w:val="24"/>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28991600">
      <w:bodyDiv w:val="1"/>
      <w:marLeft w:val="0"/>
      <w:marRight w:val="0"/>
      <w:marTop w:val="0"/>
      <w:marBottom w:val="0"/>
      <w:divBdr>
        <w:top w:val="none" w:sz="0" w:space="0" w:color="auto"/>
        <w:left w:val="none" w:sz="0" w:space="0" w:color="auto"/>
        <w:bottom w:val="none" w:sz="0" w:space="0" w:color="auto"/>
        <w:right w:val="none" w:sz="0" w:space="0" w:color="auto"/>
      </w:divBdr>
    </w:div>
    <w:div w:id="54934006">
      <w:bodyDiv w:val="1"/>
      <w:marLeft w:val="0"/>
      <w:marRight w:val="0"/>
      <w:marTop w:val="0"/>
      <w:marBottom w:val="0"/>
      <w:divBdr>
        <w:top w:val="none" w:sz="0" w:space="0" w:color="auto"/>
        <w:left w:val="none" w:sz="0" w:space="0" w:color="auto"/>
        <w:bottom w:val="none" w:sz="0" w:space="0" w:color="auto"/>
        <w:right w:val="none" w:sz="0" w:space="0" w:color="auto"/>
      </w:divBdr>
    </w:div>
    <w:div w:id="437801939">
      <w:bodyDiv w:val="1"/>
      <w:marLeft w:val="0"/>
      <w:marRight w:val="0"/>
      <w:marTop w:val="0"/>
      <w:marBottom w:val="0"/>
      <w:divBdr>
        <w:top w:val="none" w:sz="0" w:space="0" w:color="auto"/>
        <w:left w:val="none" w:sz="0" w:space="0" w:color="auto"/>
        <w:bottom w:val="none" w:sz="0" w:space="0" w:color="auto"/>
        <w:right w:val="none" w:sz="0" w:space="0" w:color="auto"/>
      </w:divBdr>
    </w:div>
    <w:div w:id="438835571">
      <w:bodyDiv w:val="1"/>
      <w:marLeft w:val="0"/>
      <w:marRight w:val="0"/>
      <w:marTop w:val="0"/>
      <w:marBottom w:val="0"/>
      <w:divBdr>
        <w:top w:val="none" w:sz="0" w:space="0" w:color="auto"/>
        <w:left w:val="none" w:sz="0" w:space="0" w:color="auto"/>
        <w:bottom w:val="none" w:sz="0" w:space="0" w:color="auto"/>
        <w:right w:val="none" w:sz="0" w:space="0" w:color="auto"/>
      </w:divBdr>
    </w:div>
    <w:div w:id="619652336">
      <w:bodyDiv w:val="1"/>
      <w:marLeft w:val="0"/>
      <w:marRight w:val="0"/>
      <w:marTop w:val="0"/>
      <w:marBottom w:val="0"/>
      <w:divBdr>
        <w:top w:val="none" w:sz="0" w:space="0" w:color="auto"/>
        <w:left w:val="none" w:sz="0" w:space="0" w:color="auto"/>
        <w:bottom w:val="none" w:sz="0" w:space="0" w:color="auto"/>
        <w:right w:val="none" w:sz="0" w:space="0" w:color="auto"/>
      </w:divBdr>
    </w:div>
    <w:div w:id="794759836">
      <w:bodyDiv w:val="1"/>
      <w:marLeft w:val="0"/>
      <w:marRight w:val="0"/>
      <w:marTop w:val="0"/>
      <w:marBottom w:val="0"/>
      <w:divBdr>
        <w:top w:val="none" w:sz="0" w:space="0" w:color="auto"/>
        <w:left w:val="none" w:sz="0" w:space="0" w:color="auto"/>
        <w:bottom w:val="none" w:sz="0" w:space="0" w:color="auto"/>
        <w:right w:val="none" w:sz="0" w:space="0" w:color="auto"/>
      </w:divBdr>
    </w:div>
    <w:div w:id="822434999">
      <w:bodyDiv w:val="1"/>
      <w:marLeft w:val="0"/>
      <w:marRight w:val="0"/>
      <w:marTop w:val="0"/>
      <w:marBottom w:val="0"/>
      <w:divBdr>
        <w:top w:val="none" w:sz="0" w:space="0" w:color="auto"/>
        <w:left w:val="none" w:sz="0" w:space="0" w:color="auto"/>
        <w:bottom w:val="none" w:sz="0" w:space="0" w:color="auto"/>
        <w:right w:val="none" w:sz="0" w:space="0" w:color="auto"/>
      </w:divBdr>
    </w:div>
    <w:div w:id="887187411">
      <w:bodyDiv w:val="1"/>
      <w:marLeft w:val="0"/>
      <w:marRight w:val="0"/>
      <w:marTop w:val="0"/>
      <w:marBottom w:val="0"/>
      <w:divBdr>
        <w:top w:val="none" w:sz="0" w:space="0" w:color="auto"/>
        <w:left w:val="none" w:sz="0" w:space="0" w:color="auto"/>
        <w:bottom w:val="none" w:sz="0" w:space="0" w:color="auto"/>
        <w:right w:val="none" w:sz="0" w:space="0" w:color="auto"/>
      </w:divBdr>
    </w:div>
    <w:div w:id="1104880318">
      <w:bodyDiv w:val="1"/>
      <w:marLeft w:val="0"/>
      <w:marRight w:val="0"/>
      <w:marTop w:val="0"/>
      <w:marBottom w:val="0"/>
      <w:divBdr>
        <w:top w:val="none" w:sz="0" w:space="0" w:color="auto"/>
        <w:left w:val="none" w:sz="0" w:space="0" w:color="auto"/>
        <w:bottom w:val="none" w:sz="0" w:space="0" w:color="auto"/>
        <w:right w:val="none" w:sz="0" w:space="0" w:color="auto"/>
      </w:divBdr>
    </w:div>
    <w:div w:id="1111558890">
      <w:bodyDiv w:val="1"/>
      <w:marLeft w:val="0"/>
      <w:marRight w:val="0"/>
      <w:marTop w:val="0"/>
      <w:marBottom w:val="0"/>
      <w:divBdr>
        <w:top w:val="none" w:sz="0" w:space="0" w:color="auto"/>
        <w:left w:val="none" w:sz="0" w:space="0" w:color="auto"/>
        <w:bottom w:val="none" w:sz="0" w:space="0" w:color="auto"/>
        <w:right w:val="none" w:sz="0" w:space="0" w:color="auto"/>
      </w:divBdr>
    </w:div>
    <w:div w:id="1114251216">
      <w:bodyDiv w:val="1"/>
      <w:marLeft w:val="0"/>
      <w:marRight w:val="0"/>
      <w:marTop w:val="0"/>
      <w:marBottom w:val="0"/>
      <w:divBdr>
        <w:top w:val="none" w:sz="0" w:space="0" w:color="auto"/>
        <w:left w:val="none" w:sz="0" w:space="0" w:color="auto"/>
        <w:bottom w:val="none" w:sz="0" w:space="0" w:color="auto"/>
        <w:right w:val="none" w:sz="0" w:space="0" w:color="auto"/>
      </w:divBdr>
    </w:div>
    <w:div w:id="1423378859">
      <w:bodyDiv w:val="1"/>
      <w:marLeft w:val="0"/>
      <w:marRight w:val="0"/>
      <w:marTop w:val="0"/>
      <w:marBottom w:val="0"/>
      <w:divBdr>
        <w:top w:val="none" w:sz="0" w:space="0" w:color="auto"/>
        <w:left w:val="none" w:sz="0" w:space="0" w:color="auto"/>
        <w:bottom w:val="none" w:sz="0" w:space="0" w:color="auto"/>
        <w:right w:val="none" w:sz="0" w:space="0" w:color="auto"/>
      </w:divBdr>
    </w:div>
    <w:div w:id="1440682721">
      <w:bodyDiv w:val="1"/>
      <w:marLeft w:val="0"/>
      <w:marRight w:val="0"/>
      <w:marTop w:val="0"/>
      <w:marBottom w:val="0"/>
      <w:divBdr>
        <w:top w:val="none" w:sz="0" w:space="0" w:color="auto"/>
        <w:left w:val="none" w:sz="0" w:space="0" w:color="auto"/>
        <w:bottom w:val="none" w:sz="0" w:space="0" w:color="auto"/>
        <w:right w:val="none" w:sz="0" w:space="0" w:color="auto"/>
      </w:divBdr>
    </w:div>
    <w:div w:id="1755661700">
      <w:bodyDiv w:val="1"/>
      <w:marLeft w:val="0"/>
      <w:marRight w:val="0"/>
      <w:marTop w:val="0"/>
      <w:marBottom w:val="0"/>
      <w:divBdr>
        <w:top w:val="none" w:sz="0" w:space="0" w:color="auto"/>
        <w:left w:val="none" w:sz="0" w:space="0" w:color="auto"/>
        <w:bottom w:val="none" w:sz="0" w:space="0" w:color="auto"/>
        <w:right w:val="none" w:sz="0" w:space="0" w:color="auto"/>
      </w:divBdr>
    </w:div>
    <w:div w:id="1928731536">
      <w:bodyDiv w:val="1"/>
      <w:marLeft w:val="0"/>
      <w:marRight w:val="0"/>
      <w:marTop w:val="0"/>
      <w:marBottom w:val="0"/>
      <w:divBdr>
        <w:top w:val="none" w:sz="0" w:space="0" w:color="auto"/>
        <w:left w:val="none" w:sz="0" w:space="0" w:color="auto"/>
        <w:bottom w:val="none" w:sz="0" w:space="0" w:color="auto"/>
        <w:right w:val="none" w:sz="0" w:space="0" w:color="auto"/>
      </w:divBdr>
    </w:div>
    <w:div w:id="1958565276">
      <w:bodyDiv w:val="1"/>
      <w:marLeft w:val="0"/>
      <w:marRight w:val="0"/>
      <w:marTop w:val="0"/>
      <w:marBottom w:val="0"/>
      <w:divBdr>
        <w:top w:val="none" w:sz="0" w:space="0" w:color="auto"/>
        <w:left w:val="none" w:sz="0" w:space="0" w:color="auto"/>
        <w:bottom w:val="none" w:sz="0" w:space="0" w:color="auto"/>
        <w:right w:val="none" w:sz="0" w:space="0" w:color="auto"/>
      </w:divBdr>
    </w:div>
    <w:div w:id="209855157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mailto:baghdad.proc@unesco.org" TargetMode="External"/><Relationship Id="rId18" Type="http://schemas.openxmlformats.org/officeDocument/2006/relationships/hyperlink" Target="mailto:baghdad.proc@unesco.org"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mailto:j.sorosh@unesco.org"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mailto:baghdad.proc@unesco.org" TargetMode="External"/><Relationship Id="rId25"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yperlink" Target="https://www.un.org/sustainabledevelopment/sustainable-development-goals/" TargetMode="External"/><Relationship Id="rId20" Type="http://schemas.openxmlformats.org/officeDocument/2006/relationships/hyperlink" Target="mailto:am.izzat@unesco.org"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1.xml"/><Relationship Id="rId5" Type="http://schemas.openxmlformats.org/officeDocument/2006/relationships/customXml" Target="../customXml/item5.xml"/><Relationship Id="rId15" Type="http://schemas.openxmlformats.org/officeDocument/2006/relationships/hyperlink" Target="mailto:m.nouri@unesco.org" TargetMode="External"/><Relationship Id="rId23" Type="http://schemas.openxmlformats.org/officeDocument/2006/relationships/hyperlink" Target="mailto:am.izzat@unesco.org" TargetMode="External"/><Relationship Id="rId28"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mailto:baghdad.proc@unesco.org"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j.sorosh@unesco.org" TargetMode="External"/><Relationship Id="rId22" Type="http://schemas.openxmlformats.org/officeDocument/2006/relationships/hyperlink" Target="mailto:m.nouri@unesco.org" TargetMode="Externa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DefaultPlaceholder_-1854013440"/>
        <w:category>
          <w:name w:val="General"/>
          <w:gallery w:val="placeholder"/>
        </w:category>
        <w:types>
          <w:type w:val="bbPlcHdr"/>
        </w:types>
        <w:behaviors>
          <w:behavior w:val="content"/>
        </w:behaviors>
        <w:guid w:val="{3CEB22EF-9594-43C4-B285-B385AA63CA99}"/>
      </w:docPartPr>
      <w:docPartBody>
        <w:p w:rsidR="00F64783" w:rsidRDefault="001B414C">
          <w:r w:rsidRPr="00B4707F">
            <w:rPr>
              <w:rStyle w:val="PlaceholderText"/>
            </w:rPr>
            <w:t>Click or tap here to enter text.</w:t>
          </w:r>
        </w:p>
      </w:docPartBody>
    </w:docPart>
    <w:docPart>
      <w:docPartPr>
        <w:name w:val="5917C14B762A43DCB79E9CAE1F7614A5"/>
        <w:category>
          <w:name w:val="General"/>
          <w:gallery w:val="placeholder"/>
        </w:category>
        <w:types>
          <w:type w:val="bbPlcHdr"/>
        </w:types>
        <w:behaviors>
          <w:behavior w:val="content"/>
        </w:behaviors>
        <w:guid w:val="{51CB475A-79C2-4A78-8A80-D24AB3C7989D}"/>
      </w:docPartPr>
      <w:docPartBody>
        <w:p w:rsidR="00861D8E" w:rsidRDefault="00014149" w:rsidP="00014149">
          <w:pPr>
            <w:pStyle w:val="5917C14B762A43DCB79E9CAE1F7614A5"/>
          </w:pPr>
          <w:r w:rsidRPr="00B4707F">
            <w:rPr>
              <w:rStyle w:val="PlaceholderText"/>
            </w:rPr>
            <w:t>Click or tap here to enter text.</w:t>
          </w:r>
        </w:p>
      </w:docPartBody>
    </w:docPart>
    <w:docPart>
      <w:docPartPr>
        <w:name w:val="4EB2ECE120D84D8BB1082F35ABF20D6F"/>
        <w:category>
          <w:name w:val="General"/>
          <w:gallery w:val="placeholder"/>
        </w:category>
        <w:types>
          <w:type w:val="bbPlcHdr"/>
        </w:types>
        <w:behaviors>
          <w:behavior w:val="content"/>
        </w:behaviors>
        <w:guid w:val="{3C6CD92F-711E-4036-B5C4-3E54AFA2E154}"/>
      </w:docPartPr>
      <w:docPartBody>
        <w:p w:rsidR="00861D8E" w:rsidRDefault="00014149" w:rsidP="00014149">
          <w:pPr>
            <w:pStyle w:val="4EB2ECE120D84D8BB1082F35ABF20D6F"/>
          </w:pPr>
          <w:r w:rsidRPr="00B4707F">
            <w:rPr>
              <w:rStyle w:val="PlaceholderText"/>
            </w:rPr>
            <w:t>Click or tap here to enter text.</w:t>
          </w:r>
        </w:p>
      </w:docPartBody>
    </w:docPart>
    <w:docPart>
      <w:docPartPr>
        <w:name w:val="F52CD174C16A45009B77EBECE13A3ED0"/>
        <w:category>
          <w:name w:val="General"/>
          <w:gallery w:val="placeholder"/>
        </w:category>
        <w:types>
          <w:type w:val="bbPlcHdr"/>
        </w:types>
        <w:behaviors>
          <w:behavior w:val="content"/>
        </w:behaviors>
        <w:guid w:val="{3772BF30-A5CE-4AFC-AE71-E814FCC0D1A5}"/>
      </w:docPartPr>
      <w:docPartBody>
        <w:p w:rsidR="00F52FF6" w:rsidRDefault="00AE1635" w:rsidP="00AE1635">
          <w:pPr>
            <w:pStyle w:val="F52CD174C16A45009B77EBECE13A3ED0"/>
          </w:pPr>
          <w:r>
            <w:rPr>
              <w:rStyle w:val="PlaceholderText"/>
            </w:rPr>
            <w:t>Click or tap here to enter text.</w:t>
          </w:r>
        </w:p>
      </w:docPartBody>
    </w:docPart>
    <w:docPart>
      <w:docPartPr>
        <w:name w:val="BE81DB0DA6ECB540AAA5E51FCB3287DE"/>
        <w:category>
          <w:name w:val="General"/>
          <w:gallery w:val="placeholder"/>
        </w:category>
        <w:types>
          <w:type w:val="bbPlcHdr"/>
        </w:types>
        <w:behaviors>
          <w:behavior w:val="content"/>
        </w:behaviors>
        <w:guid w:val="{DEC141CF-C10C-2D42-8BF0-55BFC9B8C60A}"/>
      </w:docPartPr>
      <w:docPartBody>
        <w:p w:rsidR="002720BB" w:rsidRDefault="00AD060B" w:rsidP="00AD060B">
          <w:pPr>
            <w:pStyle w:val="BE81DB0DA6ECB540AAA5E51FCB3287DE"/>
          </w:pPr>
          <w:r w:rsidRPr="00B4707F">
            <w:rPr>
              <w:rStyle w:val="PlaceholderText"/>
            </w:rPr>
            <w:t>Click or tap here to enter text.</w:t>
          </w:r>
        </w:p>
      </w:docPartBody>
    </w:docPart>
    <w:docPart>
      <w:docPartPr>
        <w:name w:val="1DE598B3A45A475587D4A4F2A5568D22"/>
        <w:category>
          <w:name w:val="General"/>
          <w:gallery w:val="placeholder"/>
        </w:category>
        <w:types>
          <w:type w:val="bbPlcHdr"/>
        </w:types>
        <w:behaviors>
          <w:behavior w:val="content"/>
        </w:behaviors>
        <w:guid w:val="{8B3424AA-A547-4963-BA82-FA11D14DBB6C}"/>
      </w:docPartPr>
      <w:docPartBody>
        <w:p w:rsidR="00B339A3" w:rsidRDefault="00B339A3" w:rsidP="00B339A3">
          <w:pPr>
            <w:pStyle w:val="1DE598B3A45A475587D4A4F2A5568D22"/>
          </w:pPr>
          <w:r w:rsidRPr="00B4707F">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10006FF" w:usb1="4000205B" w:usb2="00000010" w:usb3="00000000" w:csb0="0000019F" w:csb1="00000000"/>
  </w:font>
  <w:font w:name="Calibri">
    <w:panose1 w:val="020F0502020204030204"/>
    <w:charset w:val="00"/>
    <w:family w:val="swiss"/>
    <w:pitch w:val="variable"/>
    <w:sig w:usb0="E4002EFF" w:usb1="C000247B" w:usb2="00000009" w:usb3="00000000" w:csb0="000001F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B414C"/>
    <w:rsid w:val="00014149"/>
    <w:rsid w:val="000D09B9"/>
    <w:rsid w:val="00144C79"/>
    <w:rsid w:val="001764EF"/>
    <w:rsid w:val="001B414C"/>
    <w:rsid w:val="001F273B"/>
    <w:rsid w:val="002720BB"/>
    <w:rsid w:val="002A709C"/>
    <w:rsid w:val="0033556A"/>
    <w:rsid w:val="004F4E6E"/>
    <w:rsid w:val="005E1DC5"/>
    <w:rsid w:val="00683E8F"/>
    <w:rsid w:val="006A79D6"/>
    <w:rsid w:val="00736359"/>
    <w:rsid w:val="00861D8E"/>
    <w:rsid w:val="008B3B67"/>
    <w:rsid w:val="008F391C"/>
    <w:rsid w:val="00A1353B"/>
    <w:rsid w:val="00AD060B"/>
    <w:rsid w:val="00AE1635"/>
    <w:rsid w:val="00B339A3"/>
    <w:rsid w:val="00BB15DF"/>
    <w:rsid w:val="00C05FE1"/>
    <w:rsid w:val="00C57471"/>
    <w:rsid w:val="00CA3667"/>
    <w:rsid w:val="00D967DC"/>
    <w:rsid w:val="00DD4732"/>
    <w:rsid w:val="00DD63FC"/>
    <w:rsid w:val="00E36B63"/>
    <w:rsid w:val="00F52FF6"/>
    <w:rsid w:val="00F64783"/>
    <w:rsid w:val="00F91A29"/>
    <w:rsid w:val="00FA1949"/>
  </w:rsids>
  <m:mathPr>
    <m:mathFont m:val="Cambria Math"/>
    <m:brkBin m:val="before"/>
    <m:brkBinSub m:val="--"/>
    <m:smallFrac m:val="0"/>
    <m:dispDef/>
    <m:lMargin m:val="0"/>
    <m:rMargin m:val="0"/>
    <m:defJc m:val="centerGroup"/>
    <m:wrapIndent m:val="1440"/>
    <m:intLim m:val="subSup"/>
    <m:naryLim m:val="undOvr"/>
  </m:mathPr>
  <w:themeFontLang w:val="fr-FR"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fr-FR" w:eastAsia="fr-FR"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5917C14B762A43DCB79E9CAE1F7614A5">
    <w:name w:val="5917C14B762A43DCB79E9CAE1F7614A5"/>
    <w:rsid w:val="00014149"/>
    <w:rPr>
      <w:lang w:val="en-US" w:eastAsia="en-US"/>
    </w:rPr>
  </w:style>
  <w:style w:type="character" w:styleId="PlaceholderText">
    <w:name w:val="Placeholder Text"/>
    <w:basedOn w:val="DefaultParagraphFont"/>
    <w:uiPriority w:val="99"/>
    <w:semiHidden/>
    <w:rsid w:val="00B339A3"/>
    <w:rPr>
      <w:color w:val="808080"/>
    </w:rPr>
  </w:style>
  <w:style w:type="paragraph" w:customStyle="1" w:styleId="4EB2ECE120D84D8BB1082F35ABF20D6F">
    <w:name w:val="4EB2ECE120D84D8BB1082F35ABF20D6F"/>
    <w:rsid w:val="00014149"/>
    <w:rPr>
      <w:lang w:val="en-US" w:eastAsia="en-US"/>
    </w:rPr>
  </w:style>
  <w:style w:type="paragraph" w:customStyle="1" w:styleId="F52CD174C16A45009B77EBECE13A3ED0">
    <w:name w:val="F52CD174C16A45009B77EBECE13A3ED0"/>
    <w:rsid w:val="00AE1635"/>
    <w:rPr>
      <w:lang w:val="en-US" w:eastAsia="en-US"/>
    </w:rPr>
  </w:style>
  <w:style w:type="paragraph" w:customStyle="1" w:styleId="BE81DB0DA6ECB540AAA5E51FCB3287DE">
    <w:name w:val="BE81DB0DA6ECB540AAA5E51FCB3287DE"/>
    <w:rsid w:val="00AD060B"/>
    <w:pPr>
      <w:spacing w:after="0" w:line="240" w:lineRule="auto"/>
    </w:pPr>
    <w:rPr>
      <w:sz w:val="24"/>
      <w:szCs w:val="24"/>
      <w:lang w:val="en-US" w:eastAsia="en-US"/>
    </w:rPr>
  </w:style>
  <w:style w:type="paragraph" w:customStyle="1" w:styleId="1DE598B3A45A475587D4A4F2A5568D22">
    <w:name w:val="1DE598B3A45A475587D4A4F2A5568D22"/>
    <w:rsid w:val="00B339A3"/>
    <w:pPr>
      <w:spacing w:line="278" w:lineRule="auto"/>
    </w:pPr>
    <w:rPr>
      <w:kern w:val="2"/>
      <w:sz w:val="24"/>
      <w:szCs w:val="24"/>
      <w:lang w:val="en-US" w:eastAsia="zh-CN"/>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LongProp xmlns="" name="AdminFormManualReferences"><![CDATA[<A title="AM Item 10.2" href="http://manual-part1.hq.int.unesco.org/EN/Chap10/Pages/Item10.2.aspx" target=_blank>AM Item 10.2</A><BR><A title="AM Item 7.2" href="http://manual-part1.hq.int.unesco.org/EN/Chap7/Pages/Item7.2.aspx" target=_blank>AM Item 7.2</A><BR><A title="AM Item 7.4" href="http://manual-part1.hq.int.unesco.org/EN/Chap7/Pages/Item7.4.aspx" target=_blank>AM Item 7.4</A>]]></LongProp>
</LongProperties>
</file>

<file path=customXml/item3.xml><?xml version="1.0" encoding="utf-8"?>
<p:properties xmlns:p="http://schemas.microsoft.com/office/2006/metadata/properties" xmlns:xsi="http://www.w3.org/2001/XMLSchema-instance" xmlns:pc="http://schemas.microsoft.com/office/infopath/2007/PartnerControls">
  <documentManagement>
    <AdminFormManualReferences xmlns="825f256f-f54f-4af9-9ba7-ed811551e3fb">&lt;span class="ms-rteThemeForeColor-5-0"&gt;AM Item 7.5&lt;/span&gt;</AdminFormManualReferences>
    <AdminFormNote xmlns="825f256f-f54f-4af9-9ba7-ed811551e3fb">&lt;p&gt;​&lt;br&gt;&lt;br&gt;&lt;/p&gt;</AdminFormNote>
    <Category xmlns="5a6f8275-4b57-4adb-a315-37e9bad9a0e6">Contracting</Category>
    <Last_x0020_Publishing_x0020_Date xmlns="5a6f8275-4b57-4adb-a315-37e9bad9a0e6">2019-11-14T23:00:00+00:00</Last_x0020_Publishing_x0020_Date>
    <AdminFormOrderNumber xmlns="5a6f8275-4b57-4adb-a315-37e9bad9a0e6">720</AdminFormOrderNumber>
    <Reference_x0020_Number xmlns="5a6f8275-4b57-4adb-a315-37e9bad9a0e6">Form AM 7-20</Reference_x0020_Number>
    <_dlc_DocId xmlns="825f256f-f54f-4af9-9ba7-ed811551e3fb">VDN5PMCSHNYJ-1748840331-189</_dlc_DocId>
    <_dlc_DocIdUrl xmlns="825f256f-f54f-4af9-9ba7-ed811551e3fb">
      <Url>https://manual-part1.unesco.org/EN/_layouts/15/DocIdRedir.aspx?ID=VDN5PMCSHNYJ-1748840331-189</Url>
      <Description>VDN5PMCSHNYJ-1748840331-189</Description>
    </_dlc_DocIdUrl>
  </documentManagement>
</p:properties>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ct:contentTypeSchema xmlns:ct="http://schemas.microsoft.com/office/2006/metadata/contentType" xmlns:ma="http://schemas.microsoft.com/office/2006/metadata/properties/metaAttributes" ct:_="" ma:_="" ma:contentTypeName="Admin Manual Forms Content Type" ma:contentTypeID="0x010100B0DE4A7CDAA83642BBE14D379F236DA5" ma:contentTypeVersion="22" ma:contentTypeDescription="$Resources:contenttype_AdminManual_Description;" ma:contentTypeScope="" ma:versionID="c32098e4f741afa59f6ca5b932ef7995">
  <xsd:schema xmlns:xsd="http://www.w3.org/2001/XMLSchema" xmlns:xs="http://www.w3.org/2001/XMLSchema" xmlns:p="http://schemas.microsoft.com/office/2006/metadata/properties" xmlns:ns1="5a6f8275-4b57-4adb-a315-37e9bad9a0e6" xmlns:ns3="825f256f-f54f-4af9-9ba7-ed811551e3fb" targetNamespace="http://schemas.microsoft.com/office/2006/metadata/properties" ma:root="true" ma:fieldsID="887e61418b6334f788666310b490ab48" ns1:_="" ns3:_="">
    <xsd:import namespace="5a6f8275-4b57-4adb-a315-37e9bad9a0e6"/>
    <xsd:import namespace="825f256f-f54f-4af9-9ba7-ed811551e3fb"/>
    <xsd:element name="properties">
      <xsd:complexType>
        <xsd:sequence>
          <xsd:element name="documentManagement">
            <xsd:complexType>
              <xsd:all>
                <xsd:element ref="ns1:Reference_x0020_Number"/>
                <xsd:element ref="ns1:Last_x0020_Publishing_x0020_Date"/>
                <xsd:element ref="ns3:AdminFormManualReferences" minOccurs="0"/>
                <xsd:element ref="ns3:AdminFormNote" minOccurs="0"/>
                <xsd:element ref="ns1:Category"/>
                <xsd:element ref="ns1:AdminFormOrderNumber" minOccurs="0"/>
                <xsd:element ref="ns3:_dlc_DocId" minOccurs="0"/>
                <xsd:element ref="ns3:_dlc_DocIdUrl" minOccurs="0"/>
                <xsd:element ref="ns3:_dlc_DocIdPersistId"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6f8275-4b57-4adb-a315-37e9bad9a0e6" elementFormDefault="qualified">
    <xsd:import namespace="http://schemas.microsoft.com/office/2006/documentManagement/types"/>
    <xsd:import namespace="http://schemas.microsoft.com/office/infopath/2007/PartnerControls"/>
    <xsd:element name="Reference_x0020_Number" ma:index="0" ma:displayName="Reference" ma:description="Reference number of the form: ex: “UNESCO Form 702”" ma:internalName="Reference_x0020_Number" ma:readOnly="false">
      <xsd:simpleType>
        <xsd:restriction base="dms:Text">
          <xsd:maxLength value="255"/>
        </xsd:restriction>
      </xsd:simpleType>
    </xsd:element>
    <xsd:element name="Last_x0020_Publishing_x0020_Date" ma:index="2" ma:displayName="Date" ma:default="[today]" ma:format="DateOnly" ma:internalName="Last_x0020_Publishing_x0020_Date" ma:readOnly="false">
      <xsd:simpleType>
        <xsd:restriction base="dms:DateTime"/>
      </xsd:simpleType>
    </xsd:element>
    <xsd:element name="Category" ma:index="5" ma:displayName="Category" ma:default="Finance" ma:description="Finance/Archives/Mail/Contract/ etc. Categories could be created/modified/deleted when necessary by the administrator" ma:format="Dropdown" ma:internalName="Category" ma:readOnly="false">
      <xsd:simpleType>
        <xsd:restriction base="dms:Choice">
          <xsd:enumeration value="Archives and records management"/>
          <xsd:enumeration value="Budget"/>
          <xsd:enumeration value="Conferences and Meetings"/>
          <xsd:enumeration value="Contracting"/>
          <xsd:enumeration value="Event management"/>
          <xsd:enumeration value="Extrabudgetary projects"/>
          <xsd:enumeration value="Finance"/>
          <xsd:enumeration value="Headquarters Services"/>
          <xsd:enumeration value="IT Systems"/>
          <xsd:enumeration value="MBF"/>
          <xsd:enumeration value="Payroll"/>
          <xsd:enumeration value="Personnel"/>
          <xsd:enumeration value="Procurement"/>
          <xsd:enumeration value="Property"/>
          <xsd:enumeration value="Publications"/>
          <xsd:enumeration value="Temporary assistance contracts"/>
          <xsd:enumeration value="Translation and Document Production Services"/>
          <xsd:enumeration value="Travel"/>
          <xsd:enumeration value="UNESCO Library"/>
        </xsd:restriction>
      </xsd:simpleType>
    </xsd:element>
    <xsd:element name="AdminFormOrderNumber" ma:index="8" nillable="true" ma:displayName="$Resources:column_OrderNumber_displayname;" ma:description="Sorting will be done based on OrderNumber value." ma:internalName="AdminFormOrderNumber" ma:readOnly="false"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825f256f-f54f-4af9-9ba7-ed811551e3fb" elementFormDefault="qualified">
    <xsd:import namespace="http://schemas.microsoft.com/office/2006/documentManagement/types"/>
    <xsd:import namespace="http://schemas.microsoft.com/office/infopath/2007/PartnerControls"/>
    <xsd:element name="AdminFormManualReferences" ma:index="3" nillable="true" ma:displayName="Manual References" ma:description="These references are active links to the page of the stated references (manual item pages). User can add multiple references manually." ma:internalName="AdminFormManualReferences" ma:readOnly="false">
      <xsd:simpleType>
        <xsd:restriction base="dms:Unknown"/>
      </xsd:simpleType>
    </xsd:element>
    <xsd:element name="AdminFormNote" ma:index="4" nillable="true" ma:displayName="Note" ma:description="Comments related to the document" ma:internalName="AdminFormNote" ma:readOnly="false">
      <xsd:simpleType>
        <xsd:restriction base="dms:Unknown"/>
      </xsd:simpleType>
    </xsd:element>
    <xsd:element name="_dlc_DocId" ma:index="17" nillable="true" ma:displayName="Document ID Value" ma:description="The value of the document ID assigned to this item." ma:internalName="_dlc_DocId" ma:readOnly="true">
      <xsd:simpleType>
        <xsd:restriction base="dms:Text"/>
      </xsd:simpleType>
    </xsd:element>
    <xsd:element name="_dlc_DocIdUrl" ma:index="1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9" nillable="true" ma:displayName="Persist ID" ma:description="Keep ID on add." ma:hidden="true" ma:internalName="_dlc_DocIdPersistId" ma:readOnly="true">
      <xsd:simpleType>
        <xsd:restriction base="dms:Boolean"/>
      </xsd:simpleType>
    </xsd:element>
    <xsd:element name="SharedWithUsers" ma:index="2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ma:readOnly="true"/>
        <xsd:element ref="dc:title" minOccurs="0" maxOccurs="1" ma:index="6"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87AC43E9-C22B-4D58-8670-642F192E95A4}">
  <ds:schemaRefs>
    <ds:schemaRef ds:uri="http://schemas.microsoft.com/sharepoint/v3/contenttype/forms"/>
  </ds:schemaRefs>
</ds:datastoreItem>
</file>

<file path=customXml/itemProps2.xml><?xml version="1.0" encoding="utf-8"?>
<ds:datastoreItem xmlns:ds="http://schemas.openxmlformats.org/officeDocument/2006/customXml" ds:itemID="{7F4C4DEA-9C8F-4BE8-B1DB-F31C2A1BE024}">
  <ds:schemaRefs>
    <ds:schemaRef ds:uri="http://schemas.microsoft.com/office/2006/metadata/longProperties"/>
    <ds:schemaRef ds:uri=""/>
  </ds:schemaRefs>
</ds:datastoreItem>
</file>

<file path=customXml/itemProps3.xml><?xml version="1.0" encoding="utf-8"?>
<ds:datastoreItem xmlns:ds="http://schemas.openxmlformats.org/officeDocument/2006/customXml" ds:itemID="{4DC976A0-B151-4AF7-9BC9-BF28E045FA7C}">
  <ds:schemaRefs>
    <ds:schemaRef ds:uri="http://schemas.microsoft.com/office/2006/metadata/properties"/>
    <ds:schemaRef ds:uri="http://schemas.microsoft.com/office/infopath/2007/PartnerControls"/>
    <ds:schemaRef ds:uri="825f256f-f54f-4af9-9ba7-ed811551e3fb"/>
    <ds:schemaRef ds:uri="5a6f8275-4b57-4adb-a315-37e9bad9a0e6"/>
  </ds:schemaRefs>
</ds:datastoreItem>
</file>

<file path=customXml/itemProps4.xml><?xml version="1.0" encoding="utf-8"?>
<ds:datastoreItem xmlns:ds="http://schemas.openxmlformats.org/officeDocument/2006/customXml" ds:itemID="{7B1E6EBC-37C5-4389-8EA8-3CA500367D09}">
  <ds:schemaRefs>
    <ds:schemaRef ds:uri="http://schemas.openxmlformats.org/officeDocument/2006/bibliography"/>
  </ds:schemaRefs>
</ds:datastoreItem>
</file>

<file path=customXml/itemProps5.xml><?xml version="1.0" encoding="utf-8"?>
<ds:datastoreItem xmlns:ds="http://schemas.openxmlformats.org/officeDocument/2006/customXml" ds:itemID="{371ED661-1FF7-41E7-BB09-09A06A0048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6f8275-4b57-4adb-a315-37e9bad9a0e6"/>
    <ds:schemaRef ds:uri="825f256f-f54f-4af9-9ba7-ed811551e3f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C1E200F0-6E75-46F2-9812-75F5483D5268}">
  <ds:schemaRefs>
    <ds:schemaRef ds:uri="http://schemas.microsoft.com/sharepoint/events"/>
  </ds:schemaRefs>
</ds:datastoreItem>
</file>

<file path=docMetadata/LabelInfo.xml><?xml version="1.0" encoding="utf-8"?>
<clbl:labelList xmlns:clbl="http://schemas.microsoft.com/office/2020/mipLabelMetadata">
  <clbl:label id="{f8e024d6-51f2-471b-ac2c-b1117d65062e}" enabled="1" method="Standard" siteId="{1d4fae52-39b3-4bfa-b0b3-022956b11194}" contentBits="0" removed="0"/>
</clbl:labelList>
</file>

<file path=docProps/app.xml><?xml version="1.0" encoding="utf-8"?>
<Properties xmlns="http://schemas.openxmlformats.org/officeDocument/2006/extended-properties" xmlns:vt="http://schemas.openxmlformats.org/officeDocument/2006/docPropsVTypes">
  <Template>Normal</Template>
  <TotalTime>3</TotalTime>
  <Pages>5</Pages>
  <Words>1974</Words>
  <Characters>11253</Characters>
  <Application>Microsoft Office Word</Application>
  <DocSecurity>0</DocSecurity>
  <Lines>93</Lines>
  <Paragraphs>26</Paragraphs>
  <ScaleCrop>false</ScaleCrop>
  <HeadingPairs>
    <vt:vector size="4" baseType="variant">
      <vt:variant>
        <vt:lpstr>Title</vt:lpstr>
      </vt:variant>
      <vt:variant>
        <vt:i4>1</vt:i4>
      </vt:variant>
      <vt:variant>
        <vt:lpstr>Titre</vt:lpstr>
      </vt:variant>
      <vt:variant>
        <vt:i4>1</vt:i4>
      </vt:variant>
    </vt:vector>
  </HeadingPairs>
  <TitlesOfParts>
    <vt:vector size="2" baseType="lpstr">
      <vt:lpstr>Call for Partnerships</vt:lpstr>
      <vt:lpstr>Request for Proposal - RFP (services)</vt:lpstr>
    </vt:vector>
  </TitlesOfParts>
  <Manager>ADM/PRO</Manager>
  <Company>UNESCO</Company>
  <LinksUpToDate>false</LinksUpToDate>
  <CharactersWithSpaces>13201</CharactersWithSpaces>
  <SharedDoc>false</SharedDoc>
  <HLinks>
    <vt:vector size="6" baseType="variant">
      <vt:variant>
        <vt:i4>4194398</vt:i4>
      </vt:variant>
      <vt:variant>
        <vt:i4>3</vt:i4>
      </vt:variant>
      <vt:variant>
        <vt:i4>0</vt:i4>
      </vt:variant>
      <vt:variant>
        <vt:i4>5</vt:i4>
      </vt:variant>
      <vt:variant>
        <vt:lpwstr>https://www.un.org/sustainabledevelopment/sustainable-development-goals/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Call for Partnerships</dc:title>
  <dc:subject>Form AM 10-10 Request for Proposal - RFP</dc:subject>
  <dc:creator>ADM/PRO</dc:creator>
  <cp:keywords>rfp; request; proposal</cp:keywords>
  <dc:description>Version 2 June 2008
Ex UNESCO Form 803- Request for Proposal - RFP</dc:description>
  <cp:lastModifiedBy>Izzat, Ali Muhammed</cp:lastModifiedBy>
  <cp:revision>3</cp:revision>
  <cp:lastPrinted>2019-02-04T13:23:00Z</cp:lastPrinted>
  <dcterms:created xsi:type="dcterms:W3CDTF">2024-07-04T06:34:00Z</dcterms:created>
  <dcterms:modified xsi:type="dcterms:W3CDTF">2024-07-07T07:22:00Z</dcterms:modified>
  <cp:category>Procurement</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Admin Manual Forms Content Type</vt:lpwstr>
  </property>
  <property fmtid="{D5CDD505-2E9C-101B-9397-08002B2CF9AE}" pid="3" name="Subject">
    <vt:lpwstr>Form AM 10-10 Request for Proposal - RFP</vt:lpwstr>
  </property>
  <property fmtid="{D5CDD505-2E9C-101B-9397-08002B2CF9AE}" pid="4" name="Keywords">
    <vt:lpwstr>rfp; request; proposal</vt:lpwstr>
  </property>
  <property fmtid="{D5CDD505-2E9C-101B-9397-08002B2CF9AE}" pid="5" name="_Author">
    <vt:lpwstr>ADM/PRO</vt:lpwstr>
  </property>
  <property fmtid="{D5CDD505-2E9C-101B-9397-08002B2CF9AE}" pid="6" name="_Category">
    <vt:lpwstr>Procurement</vt:lpwstr>
  </property>
  <property fmtid="{D5CDD505-2E9C-101B-9397-08002B2CF9AE}" pid="7" name="Categories">
    <vt:lpwstr/>
  </property>
  <property fmtid="{D5CDD505-2E9C-101B-9397-08002B2CF9AE}" pid="8" name="Approval Level">
    <vt:lpwstr/>
  </property>
  <property fmtid="{D5CDD505-2E9C-101B-9397-08002B2CF9AE}" pid="9" name="_Comments">
    <vt:lpwstr>Version 2 June 2008
Ex UNESCO Form 803- Request for Proposal - RFP</vt:lpwstr>
  </property>
  <property fmtid="{D5CDD505-2E9C-101B-9397-08002B2CF9AE}" pid="10" name="Assigned To">
    <vt:lpwstr/>
  </property>
  <property fmtid="{D5CDD505-2E9C-101B-9397-08002B2CF9AE}" pid="11" name="ContentTypeId">
    <vt:lpwstr>0x010100B0DE4A7CDAA83642BBE14D379F236DA5</vt:lpwstr>
  </property>
  <property fmtid="{D5CDD505-2E9C-101B-9397-08002B2CF9AE}" pid="12" name="_dlc_DocIdItemGuid">
    <vt:lpwstr>5b59e580-2425-4dd4-8394-4e5280313f32</vt:lpwstr>
  </property>
</Properties>
</file>